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7"/>
  </p:notesMasterIdLst>
  <p:sldIdLst>
    <p:sldId id="259" r:id="rId2"/>
    <p:sldId id="261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301" r:id="rId32"/>
    <p:sldId id="293" r:id="rId33"/>
    <p:sldId id="294" r:id="rId34"/>
    <p:sldId id="299" r:id="rId35"/>
    <p:sldId id="300" r:id="rId36"/>
    <p:sldId id="295" r:id="rId37"/>
    <p:sldId id="323" r:id="rId38"/>
    <p:sldId id="296" r:id="rId39"/>
    <p:sldId id="297" r:id="rId40"/>
    <p:sldId id="298" r:id="rId41"/>
    <p:sldId id="303" r:id="rId42"/>
    <p:sldId id="304" r:id="rId43"/>
    <p:sldId id="307" r:id="rId44"/>
    <p:sldId id="305" r:id="rId45"/>
    <p:sldId id="318" r:id="rId46"/>
    <p:sldId id="306" r:id="rId47"/>
    <p:sldId id="256" r:id="rId48"/>
    <p:sldId id="317" r:id="rId49"/>
    <p:sldId id="308" r:id="rId50"/>
    <p:sldId id="311" r:id="rId51"/>
    <p:sldId id="319" r:id="rId52"/>
    <p:sldId id="320" r:id="rId53"/>
    <p:sldId id="321" r:id="rId54"/>
    <p:sldId id="322" r:id="rId55"/>
    <p:sldId id="324" r:id="rId56"/>
  </p:sldIdLst>
  <p:sldSz cx="12192000" cy="6858000"/>
  <p:notesSz cx="6858000" cy="9144000"/>
  <p:custDataLst>
    <p:tags r:id="rId58"/>
  </p:custData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中度样式 4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76" d="100"/>
          <a:sy n="76" d="100"/>
        </p:scale>
        <p:origin x="-204" y="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#1">
  <dgm:title val=""/>
  <dgm:desc val=""/>
  <dgm:catLst>
    <dgm:cat type="colorful" pri="10400"/>
  </dgm:catLst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#2">
  <dgm:title val=""/>
  <dgm:desc val=""/>
  <dgm:catLst>
    <dgm:cat type="colorful" pri="10400"/>
  </dgm:catLst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#4">
  <dgm:title val=""/>
  <dgm:desc val=""/>
  <dgm:catLst>
    <dgm:cat type="colorful" pri="10200"/>
  </dgm:catLst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34692B-1C83-4D05-8317-8D3EDB7CEEF1}" type="doc">
      <dgm:prSet loTypeId="urn:microsoft.com/office/officeart/2005/8/layout/gear1#1" loCatId="relationship" qsTypeId="urn:microsoft.com/office/officeart/2005/8/quickstyle/simple1#1" qsCatId="simple" csTypeId="urn:microsoft.com/office/officeart/2005/8/colors/colorful4#1" csCatId="colorful" phldr="1"/>
      <dgm:spPr/>
    </dgm:pt>
    <dgm:pt modelId="{6B9B7AF1-7A06-4002-9F58-9E8F3BC13EE7}">
      <dgm:prSet phldrT="[文字]" custT="1"/>
      <dgm:spPr/>
      <dgm:t>
        <a:bodyPr/>
        <a:lstStyle/>
        <a:p>
          <a:r>
            <a:rPr lang="en-US" altLang="zh-TW" sz="3200" b="1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AR </a:t>
          </a:r>
          <a:r>
            <a:rPr lang="zh-TW" altLang="en-US" sz="3200" b="1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智慧情境教室</a:t>
          </a:r>
          <a:endParaRPr lang="zh-TW" altLang="en-US" sz="3200" b="1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46028111-DF78-4FFE-978E-DBE7CD4786D1}" type="parTrans" cxnId="{F718DC28-31F2-4E50-B22E-8C0291D23110}">
      <dgm:prSet/>
      <dgm:spPr/>
      <dgm:t>
        <a:bodyPr/>
        <a:lstStyle/>
        <a:p>
          <a:endParaRPr lang="zh-TW" altLang="en-US"/>
        </a:p>
      </dgm:t>
    </dgm:pt>
    <dgm:pt modelId="{0E5373F1-67FB-4067-A5D2-B3A2B64CB7C4}" type="sibTrans" cxnId="{F718DC28-31F2-4E50-B22E-8C0291D23110}">
      <dgm:prSet/>
      <dgm:spPr/>
      <dgm:t>
        <a:bodyPr/>
        <a:lstStyle/>
        <a:p>
          <a:endParaRPr lang="zh-TW" altLang="en-US"/>
        </a:p>
      </dgm:t>
    </dgm:pt>
    <dgm:pt modelId="{BA79EE08-6D7E-4B92-A890-841FA6206B3F}">
      <dgm:prSet phldrT="[文字]" custT="1"/>
      <dgm:spPr/>
      <dgm:t>
        <a:bodyPr/>
        <a:lstStyle/>
        <a:p>
          <a:r>
            <a:rPr lang="en-US" altLang="zh-TW" sz="2000" b="1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AR (</a:t>
          </a:r>
          <a:r>
            <a:rPr lang="zh-TW" altLang="en-US" sz="2000" b="1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擴增實境</a:t>
          </a:r>
          <a:r>
            <a:rPr lang="en-US" altLang="zh-TW" sz="2000" b="1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) APP</a:t>
          </a:r>
          <a:endParaRPr lang="zh-TW" altLang="en-US" sz="2000" b="1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43C325CD-70AE-41ED-AEBE-6FDFB4D5EBCA}" type="parTrans" cxnId="{736E53DB-080F-4E93-B8EF-F61DAE3F3F89}">
      <dgm:prSet/>
      <dgm:spPr/>
      <dgm:t>
        <a:bodyPr/>
        <a:lstStyle/>
        <a:p>
          <a:endParaRPr lang="zh-TW" altLang="en-US"/>
        </a:p>
      </dgm:t>
    </dgm:pt>
    <dgm:pt modelId="{1FE566EF-BC99-4171-803E-C71F08266038}" type="sibTrans" cxnId="{736E53DB-080F-4E93-B8EF-F61DAE3F3F89}">
      <dgm:prSet/>
      <dgm:spPr/>
      <dgm:t>
        <a:bodyPr/>
        <a:lstStyle/>
        <a:p>
          <a:endParaRPr lang="zh-TW" altLang="en-US"/>
        </a:p>
      </dgm:t>
    </dgm:pt>
    <dgm:pt modelId="{0DC4479E-395C-482F-812D-18092866C242}">
      <dgm:prSet phldrT="[文字]"/>
      <dgm:spPr/>
      <dgm:t>
        <a:bodyPr/>
        <a:lstStyle/>
        <a:p>
          <a:r>
            <a:rPr lang="zh-TW" altLang="en-US" b="1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數位學習網站</a:t>
          </a:r>
          <a:endParaRPr lang="zh-TW" altLang="en-US" b="1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A81565EA-26E7-4D52-AB18-9A8C6769CD2A}" type="parTrans" cxnId="{78CCD8F0-FD75-43C8-9F43-D4862949FFCD}">
      <dgm:prSet/>
      <dgm:spPr/>
      <dgm:t>
        <a:bodyPr/>
        <a:lstStyle/>
        <a:p>
          <a:endParaRPr lang="zh-TW" altLang="en-US"/>
        </a:p>
      </dgm:t>
    </dgm:pt>
    <dgm:pt modelId="{41C02CD5-D71A-4FA8-823B-04B85CCC990C}" type="sibTrans" cxnId="{78CCD8F0-FD75-43C8-9F43-D4862949FFCD}">
      <dgm:prSet/>
      <dgm:spPr/>
      <dgm:t>
        <a:bodyPr/>
        <a:lstStyle/>
        <a:p>
          <a:endParaRPr lang="zh-TW" altLang="en-US"/>
        </a:p>
      </dgm:t>
    </dgm:pt>
    <dgm:pt modelId="{6D560E30-38CF-4AD7-9037-B3BECB1A308C}" type="pres">
      <dgm:prSet presAssocID="{7134692B-1C83-4D05-8317-8D3EDB7CEEF1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68B60D6B-7530-476C-92BF-D759148CD09B}" type="pres">
      <dgm:prSet presAssocID="{6B9B7AF1-7A06-4002-9F58-9E8F3BC13EE7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42A44CF-ED92-4470-A9F1-2DC048022F24}" type="pres">
      <dgm:prSet presAssocID="{6B9B7AF1-7A06-4002-9F58-9E8F3BC13EE7}" presName="gear1srcNode" presStyleLbl="node1" presStyleIdx="0" presStyleCnt="3"/>
      <dgm:spPr/>
      <dgm:t>
        <a:bodyPr/>
        <a:lstStyle/>
        <a:p>
          <a:endParaRPr lang="zh-TW" altLang="en-US"/>
        </a:p>
      </dgm:t>
    </dgm:pt>
    <dgm:pt modelId="{A0180E6F-20C7-48B2-9056-4B795BA006AB}" type="pres">
      <dgm:prSet presAssocID="{6B9B7AF1-7A06-4002-9F58-9E8F3BC13EE7}" presName="gear1dstNode" presStyleLbl="node1" presStyleIdx="0" presStyleCnt="3"/>
      <dgm:spPr/>
      <dgm:t>
        <a:bodyPr/>
        <a:lstStyle/>
        <a:p>
          <a:endParaRPr lang="zh-TW" altLang="en-US"/>
        </a:p>
      </dgm:t>
    </dgm:pt>
    <dgm:pt modelId="{82837075-ABBA-4DBD-BA29-651200F8144D}" type="pres">
      <dgm:prSet presAssocID="{BA79EE08-6D7E-4B92-A890-841FA6206B3F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83531C0-FAFB-43C3-9DA8-DBE6C8AD1278}" type="pres">
      <dgm:prSet presAssocID="{BA79EE08-6D7E-4B92-A890-841FA6206B3F}" presName="gear2srcNode" presStyleLbl="node1" presStyleIdx="1" presStyleCnt="3"/>
      <dgm:spPr/>
      <dgm:t>
        <a:bodyPr/>
        <a:lstStyle/>
        <a:p>
          <a:endParaRPr lang="zh-TW" altLang="en-US"/>
        </a:p>
      </dgm:t>
    </dgm:pt>
    <dgm:pt modelId="{98E1E45B-D988-46A0-AF86-02D48A31377A}" type="pres">
      <dgm:prSet presAssocID="{BA79EE08-6D7E-4B92-A890-841FA6206B3F}" presName="gear2dstNode" presStyleLbl="node1" presStyleIdx="1" presStyleCnt="3"/>
      <dgm:spPr/>
      <dgm:t>
        <a:bodyPr/>
        <a:lstStyle/>
        <a:p>
          <a:endParaRPr lang="zh-TW" altLang="en-US"/>
        </a:p>
      </dgm:t>
    </dgm:pt>
    <dgm:pt modelId="{2CCA08A0-EADB-4027-B2A4-1E8F0F941254}" type="pres">
      <dgm:prSet presAssocID="{0DC4479E-395C-482F-812D-18092866C242}" presName="gear3" presStyleLbl="node1" presStyleIdx="2" presStyleCnt="3"/>
      <dgm:spPr/>
      <dgm:t>
        <a:bodyPr/>
        <a:lstStyle/>
        <a:p>
          <a:endParaRPr lang="zh-TW" altLang="en-US"/>
        </a:p>
      </dgm:t>
    </dgm:pt>
    <dgm:pt modelId="{330DD6A2-E239-499F-B667-AC28F7624447}" type="pres">
      <dgm:prSet presAssocID="{0DC4479E-395C-482F-812D-18092866C242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93B131A-7958-401A-A189-2A5C91E74EFD}" type="pres">
      <dgm:prSet presAssocID="{0DC4479E-395C-482F-812D-18092866C242}" presName="gear3srcNode" presStyleLbl="node1" presStyleIdx="2" presStyleCnt="3"/>
      <dgm:spPr/>
      <dgm:t>
        <a:bodyPr/>
        <a:lstStyle/>
        <a:p>
          <a:endParaRPr lang="zh-TW" altLang="en-US"/>
        </a:p>
      </dgm:t>
    </dgm:pt>
    <dgm:pt modelId="{7F3545C3-F2AE-4183-8C1F-07A8B07D8AF4}" type="pres">
      <dgm:prSet presAssocID="{0DC4479E-395C-482F-812D-18092866C242}" presName="gear3dstNode" presStyleLbl="node1" presStyleIdx="2" presStyleCnt="3"/>
      <dgm:spPr/>
      <dgm:t>
        <a:bodyPr/>
        <a:lstStyle/>
        <a:p>
          <a:endParaRPr lang="zh-TW" altLang="en-US"/>
        </a:p>
      </dgm:t>
    </dgm:pt>
    <dgm:pt modelId="{68D1CF85-2DC7-4D2D-A1B7-42B80540E3A8}" type="pres">
      <dgm:prSet presAssocID="{0E5373F1-67FB-4067-A5D2-B3A2B64CB7C4}" presName="connector1" presStyleLbl="sibTrans2D1" presStyleIdx="0" presStyleCnt="3"/>
      <dgm:spPr/>
      <dgm:t>
        <a:bodyPr/>
        <a:lstStyle/>
        <a:p>
          <a:endParaRPr lang="zh-TW" altLang="en-US"/>
        </a:p>
      </dgm:t>
    </dgm:pt>
    <dgm:pt modelId="{B1CDB9EA-B24F-446D-9ADA-650E2BF8B273}" type="pres">
      <dgm:prSet presAssocID="{1FE566EF-BC99-4171-803E-C71F08266038}" presName="connector2" presStyleLbl="sibTrans2D1" presStyleIdx="1" presStyleCnt="3"/>
      <dgm:spPr/>
      <dgm:t>
        <a:bodyPr/>
        <a:lstStyle/>
        <a:p>
          <a:endParaRPr lang="zh-TW" altLang="en-US"/>
        </a:p>
      </dgm:t>
    </dgm:pt>
    <dgm:pt modelId="{1F5891AB-9514-4458-A2C7-82D2FF27BE38}" type="pres">
      <dgm:prSet presAssocID="{41C02CD5-D71A-4FA8-823B-04B85CCC990C}" presName="connector3" presStyleLbl="sibTrans2D1" presStyleIdx="2" presStyleCnt="3"/>
      <dgm:spPr/>
      <dgm:t>
        <a:bodyPr/>
        <a:lstStyle/>
        <a:p>
          <a:endParaRPr lang="zh-TW" altLang="en-US"/>
        </a:p>
      </dgm:t>
    </dgm:pt>
  </dgm:ptLst>
  <dgm:cxnLst>
    <dgm:cxn modelId="{60AB4029-6770-479D-9991-9C90BD3501C8}" type="presOf" srcId="{6B9B7AF1-7A06-4002-9F58-9E8F3BC13EE7}" destId="{242A44CF-ED92-4470-A9F1-2DC048022F24}" srcOrd="1" destOrd="0" presId="urn:microsoft.com/office/officeart/2005/8/layout/gear1#1"/>
    <dgm:cxn modelId="{69F7DCFB-B33A-4E51-BADC-897FCFE54C85}" type="presOf" srcId="{0DC4479E-395C-482F-812D-18092866C242}" destId="{7F3545C3-F2AE-4183-8C1F-07A8B07D8AF4}" srcOrd="3" destOrd="0" presId="urn:microsoft.com/office/officeart/2005/8/layout/gear1#1"/>
    <dgm:cxn modelId="{736E53DB-080F-4E93-B8EF-F61DAE3F3F89}" srcId="{7134692B-1C83-4D05-8317-8D3EDB7CEEF1}" destId="{BA79EE08-6D7E-4B92-A890-841FA6206B3F}" srcOrd="1" destOrd="0" parTransId="{43C325CD-70AE-41ED-AEBE-6FDFB4D5EBCA}" sibTransId="{1FE566EF-BC99-4171-803E-C71F08266038}"/>
    <dgm:cxn modelId="{78CCD8F0-FD75-43C8-9F43-D4862949FFCD}" srcId="{7134692B-1C83-4D05-8317-8D3EDB7CEEF1}" destId="{0DC4479E-395C-482F-812D-18092866C242}" srcOrd="2" destOrd="0" parTransId="{A81565EA-26E7-4D52-AB18-9A8C6769CD2A}" sibTransId="{41C02CD5-D71A-4FA8-823B-04B85CCC990C}"/>
    <dgm:cxn modelId="{6772B890-968B-4260-8D8F-CBBCE4F191B0}" type="presOf" srcId="{1FE566EF-BC99-4171-803E-C71F08266038}" destId="{B1CDB9EA-B24F-446D-9ADA-650E2BF8B273}" srcOrd="0" destOrd="0" presId="urn:microsoft.com/office/officeart/2005/8/layout/gear1#1"/>
    <dgm:cxn modelId="{2E9258E6-B4ED-4DEB-9BFA-E681CF3C3A3E}" type="presOf" srcId="{7134692B-1C83-4D05-8317-8D3EDB7CEEF1}" destId="{6D560E30-38CF-4AD7-9037-B3BECB1A308C}" srcOrd="0" destOrd="0" presId="urn:microsoft.com/office/officeart/2005/8/layout/gear1#1"/>
    <dgm:cxn modelId="{A167DF5E-39E8-4A75-AEC5-CEC8656135AD}" type="presOf" srcId="{41C02CD5-D71A-4FA8-823B-04B85CCC990C}" destId="{1F5891AB-9514-4458-A2C7-82D2FF27BE38}" srcOrd="0" destOrd="0" presId="urn:microsoft.com/office/officeart/2005/8/layout/gear1#1"/>
    <dgm:cxn modelId="{27BF0305-32E3-40EA-AA7D-46FDC0091356}" type="presOf" srcId="{BA79EE08-6D7E-4B92-A890-841FA6206B3F}" destId="{383531C0-FAFB-43C3-9DA8-DBE6C8AD1278}" srcOrd="1" destOrd="0" presId="urn:microsoft.com/office/officeart/2005/8/layout/gear1#1"/>
    <dgm:cxn modelId="{0EE93701-B524-42EF-83F1-6DEF7A2BB5F9}" type="presOf" srcId="{6B9B7AF1-7A06-4002-9F58-9E8F3BC13EE7}" destId="{A0180E6F-20C7-48B2-9056-4B795BA006AB}" srcOrd="2" destOrd="0" presId="urn:microsoft.com/office/officeart/2005/8/layout/gear1#1"/>
    <dgm:cxn modelId="{9AE434BD-FAA7-471C-913E-2985C7B7CB93}" type="presOf" srcId="{BA79EE08-6D7E-4B92-A890-841FA6206B3F}" destId="{98E1E45B-D988-46A0-AF86-02D48A31377A}" srcOrd="2" destOrd="0" presId="urn:microsoft.com/office/officeart/2005/8/layout/gear1#1"/>
    <dgm:cxn modelId="{CAFD9012-16D5-4117-9248-4B6DF8930348}" type="presOf" srcId="{0E5373F1-67FB-4067-A5D2-B3A2B64CB7C4}" destId="{68D1CF85-2DC7-4D2D-A1B7-42B80540E3A8}" srcOrd="0" destOrd="0" presId="urn:microsoft.com/office/officeart/2005/8/layout/gear1#1"/>
    <dgm:cxn modelId="{0986294E-4D5C-4D37-89E5-AC9286E62B76}" type="presOf" srcId="{0DC4479E-395C-482F-812D-18092866C242}" destId="{2CCA08A0-EADB-4027-B2A4-1E8F0F941254}" srcOrd="0" destOrd="0" presId="urn:microsoft.com/office/officeart/2005/8/layout/gear1#1"/>
    <dgm:cxn modelId="{3E9DC4CC-901F-4B48-A0D2-59EB8B715146}" type="presOf" srcId="{6B9B7AF1-7A06-4002-9F58-9E8F3BC13EE7}" destId="{68B60D6B-7530-476C-92BF-D759148CD09B}" srcOrd="0" destOrd="0" presId="urn:microsoft.com/office/officeart/2005/8/layout/gear1#1"/>
    <dgm:cxn modelId="{A85FF00F-A80D-4A0A-9748-987040B5A760}" type="presOf" srcId="{0DC4479E-395C-482F-812D-18092866C242}" destId="{293B131A-7958-401A-A189-2A5C91E74EFD}" srcOrd="2" destOrd="0" presId="urn:microsoft.com/office/officeart/2005/8/layout/gear1#1"/>
    <dgm:cxn modelId="{B5361493-FD62-42FB-95B1-CB5E3E673B23}" type="presOf" srcId="{BA79EE08-6D7E-4B92-A890-841FA6206B3F}" destId="{82837075-ABBA-4DBD-BA29-651200F8144D}" srcOrd="0" destOrd="0" presId="urn:microsoft.com/office/officeart/2005/8/layout/gear1#1"/>
    <dgm:cxn modelId="{B9901AB0-1F62-4FC2-9C5F-606498BEB316}" type="presOf" srcId="{0DC4479E-395C-482F-812D-18092866C242}" destId="{330DD6A2-E239-499F-B667-AC28F7624447}" srcOrd="1" destOrd="0" presId="urn:microsoft.com/office/officeart/2005/8/layout/gear1#1"/>
    <dgm:cxn modelId="{F718DC28-31F2-4E50-B22E-8C0291D23110}" srcId="{7134692B-1C83-4D05-8317-8D3EDB7CEEF1}" destId="{6B9B7AF1-7A06-4002-9F58-9E8F3BC13EE7}" srcOrd="0" destOrd="0" parTransId="{46028111-DF78-4FFE-978E-DBE7CD4786D1}" sibTransId="{0E5373F1-67FB-4067-A5D2-B3A2B64CB7C4}"/>
    <dgm:cxn modelId="{3E7BB616-C5CD-4FDE-B5AC-2F98443CE948}" type="presParOf" srcId="{6D560E30-38CF-4AD7-9037-B3BECB1A308C}" destId="{68B60D6B-7530-476C-92BF-D759148CD09B}" srcOrd="0" destOrd="0" presId="urn:microsoft.com/office/officeart/2005/8/layout/gear1#1"/>
    <dgm:cxn modelId="{6057B962-4B48-4A0D-AE97-DB369EB8707B}" type="presParOf" srcId="{6D560E30-38CF-4AD7-9037-B3BECB1A308C}" destId="{242A44CF-ED92-4470-A9F1-2DC048022F24}" srcOrd="1" destOrd="0" presId="urn:microsoft.com/office/officeart/2005/8/layout/gear1#1"/>
    <dgm:cxn modelId="{39EFED2E-2EAF-45F2-824E-928FCA274AB9}" type="presParOf" srcId="{6D560E30-38CF-4AD7-9037-B3BECB1A308C}" destId="{A0180E6F-20C7-48B2-9056-4B795BA006AB}" srcOrd="2" destOrd="0" presId="urn:microsoft.com/office/officeart/2005/8/layout/gear1#1"/>
    <dgm:cxn modelId="{9E4E4C7B-B74D-4106-856D-3247D5B4153E}" type="presParOf" srcId="{6D560E30-38CF-4AD7-9037-B3BECB1A308C}" destId="{82837075-ABBA-4DBD-BA29-651200F8144D}" srcOrd="3" destOrd="0" presId="urn:microsoft.com/office/officeart/2005/8/layout/gear1#1"/>
    <dgm:cxn modelId="{82C38142-76B2-4177-9839-FFCE1A176813}" type="presParOf" srcId="{6D560E30-38CF-4AD7-9037-B3BECB1A308C}" destId="{383531C0-FAFB-43C3-9DA8-DBE6C8AD1278}" srcOrd="4" destOrd="0" presId="urn:microsoft.com/office/officeart/2005/8/layout/gear1#1"/>
    <dgm:cxn modelId="{36AC25A2-5531-4961-9D7D-F7AF3552F2BF}" type="presParOf" srcId="{6D560E30-38CF-4AD7-9037-B3BECB1A308C}" destId="{98E1E45B-D988-46A0-AF86-02D48A31377A}" srcOrd="5" destOrd="0" presId="urn:microsoft.com/office/officeart/2005/8/layout/gear1#1"/>
    <dgm:cxn modelId="{E06FD3A6-B163-4E85-87C5-BDBC11E3CA5A}" type="presParOf" srcId="{6D560E30-38CF-4AD7-9037-B3BECB1A308C}" destId="{2CCA08A0-EADB-4027-B2A4-1E8F0F941254}" srcOrd="6" destOrd="0" presId="urn:microsoft.com/office/officeart/2005/8/layout/gear1#1"/>
    <dgm:cxn modelId="{F709CEB8-B2DF-4452-8F85-F239B374089C}" type="presParOf" srcId="{6D560E30-38CF-4AD7-9037-B3BECB1A308C}" destId="{330DD6A2-E239-499F-B667-AC28F7624447}" srcOrd="7" destOrd="0" presId="urn:microsoft.com/office/officeart/2005/8/layout/gear1#1"/>
    <dgm:cxn modelId="{838FD5C0-B579-48F1-921A-EDB767AC98F7}" type="presParOf" srcId="{6D560E30-38CF-4AD7-9037-B3BECB1A308C}" destId="{293B131A-7958-401A-A189-2A5C91E74EFD}" srcOrd="8" destOrd="0" presId="urn:microsoft.com/office/officeart/2005/8/layout/gear1#1"/>
    <dgm:cxn modelId="{24070FFB-5B78-4702-BD59-0328E4FA39CE}" type="presParOf" srcId="{6D560E30-38CF-4AD7-9037-B3BECB1A308C}" destId="{7F3545C3-F2AE-4183-8C1F-07A8B07D8AF4}" srcOrd="9" destOrd="0" presId="urn:microsoft.com/office/officeart/2005/8/layout/gear1#1"/>
    <dgm:cxn modelId="{7DF7CD22-5451-4CDE-9208-3EF39194D0C4}" type="presParOf" srcId="{6D560E30-38CF-4AD7-9037-B3BECB1A308C}" destId="{68D1CF85-2DC7-4D2D-A1B7-42B80540E3A8}" srcOrd="10" destOrd="0" presId="urn:microsoft.com/office/officeart/2005/8/layout/gear1#1"/>
    <dgm:cxn modelId="{06CAFF4C-6695-47B4-804C-8CC73FE3D01F}" type="presParOf" srcId="{6D560E30-38CF-4AD7-9037-B3BECB1A308C}" destId="{B1CDB9EA-B24F-446D-9ADA-650E2BF8B273}" srcOrd="11" destOrd="0" presId="urn:microsoft.com/office/officeart/2005/8/layout/gear1#1"/>
    <dgm:cxn modelId="{4318DB6C-7DA0-4CB2-94B0-2C17EA5E9151}" type="presParOf" srcId="{6D560E30-38CF-4AD7-9037-B3BECB1A308C}" destId="{1F5891AB-9514-4458-A2C7-82D2FF27BE38}" srcOrd="12" destOrd="0" presId="urn:microsoft.com/office/officeart/2005/8/layout/gear1#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813141-33F6-4645-8144-3F909492F0F2}" type="doc">
      <dgm:prSet loTypeId="urn:microsoft.com/office/officeart/2005/8/layout/gear1#2" loCatId="cycle" qsTypeId="urn:microsoft.com/office/officeart/2005/8/quickstyle/simple1#2" qsCatId="simple" csTypeId="urn:microsoft.com/office/officeart/2005/8/colors/colorful1#1" csCatId="colorful" phldr="1"/>
      <dgm:spPr/>
    </dgm:pt>
    <dgm:pt modelId="{4C282BA2-09F8-4EC2-8B65-2C3C5B7EF983}">
      <dgm:prSet phldrT="[文字]" custT="1"/>
      <dgm:spPr/>
      <dgm:t>
        <a:bodyPr/>
        <a:lstStyle/>
        <a:p>
          <a:r>
            <a:rPr lang="zh-TW" altLang="en-US" sz="2400" b="1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招生問班</a:t>
          </a:r>
          <a:endParaRPr lang="zh-TW" altLang="en-US" sz="2400" b="1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1CECEAF1-EA77-47DC-9189-8C3EA1462049}" type="parTrans" cxnId="{B5DDD421-4CC9-4BA3-B58F-4D6824220957}">
      <dgm:prSet/>
      <dgm:spPr/>
      <dgm:t>
        <a:bodyPr/>
        <a:lstStyle/>
        <a:p>
          <a:endParaRPr lang="zh-TW" altLang="en-US"/>
        </a:p>
      </dgm:t>
    </dgm:pt>
    <dgm:pt modelId="{811ADA61-3A08-4B74-9222-2624AF6F5668}" type="sibTrans" cxnId="{B5DDD421-4CC9-4BA3-B58F-4D6824220957}">
      <dgm:prSet/>
      <dgm:spPr/>
      <dgm:t>
        <a:bodyPr/>
        <a:lstStyle/>
        <a:p>
          <a:endParaRPr lang="zh-TW" altLang="en-US"/>
        </a:p>
      </dgm:t>
    </dgm:pt>
    <dgm:pt modelId="{361A5511-032B-42A8-BA11-32D00D7B0836}">
      <dgm:prSet phldrT="[文字]" custT="1"/>
      <dgm:spPr/>
      <dgm:t>
        <a:bodyPr/>
        <a:lstStyle/>
        <a:p>
          <a:r>
            <a:rPr lang="zh-TW" altLang="en-US" sz="2000" b="1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學習角佈置規劃</a:t>
          </a:r>
          <a:endParaRPr lang="zh-TW" altLang="en-US" sz="2000" b="1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4A78AE72-51EA-4872-B246-6E01BBAF3ADB}" type="parTrans" cxnId="{0FE7A694-342C-4315-9F96-138AE6ECEF87}">
      <dgm:prSet/>
      <dgm:spPr/>
      <dgm:t>
        <a:bodyPr/>
        <a:lstStyle/>
        <a:p>
          <a:endParaRPr lang="zh-TW" altLang="en-US"/>
        </a:p>
      </dgm:t>
    </dgm:pt>
    <dgm:pt modelId="{296DD228-EC51-43D8-AFDC-A7F56ED95B14}" type="sibTrans" cxnId="{0FE7A694-342C-4315-9F96-138AE6ECEF87}">
      <dgm:prSet/>
      <dgm:spPr/>
      <dgm:t>
        <a:bodyPr/>
        <a:lstStyle/>
        <a:p>
          <a:endParaRPr lang="zh-TW" altLang="en-US"/>
        </a:p>
      </dgm:t>
    </dgm:pt>
    <dgm:pt modelId="{7212F7AB-F5D0-4F48-BE71-DE94B0D4F485}">
      <dgm:prSet phldrT="[文字]" custT="1"/>
      <dgm:spPr/>
      <dgm:t>
        <a:bodyPr/>
        <a:lstStyle/>
        <a:p>
          <a:r>
            <a:rPr lang="zh-TW" altLang="en-US" sz="1800" b="1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每月主題活動使用</a:t>
          </a:r>
          <a:endParaRPr lang="zh-TW" altLang="en-US" sz="1800" b="1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351529EE-D164-4198-80D4-FF653DC8F0CE}" type="parTrans" cxnId="{89139BDF-3A6B-4B32-9F84-7E7B32EFAD0F}">
      <dgm:prSet/>
      <dgm:spPr/>
      <dgm:t>
        <a:bodyPr/>
        <a:lstStyle/>
        <a:p>
          <a:endParaRPr lang="zh-TW" altLang="en-US"/>
        </a:p>
      </dgm:t>
    </dgm:pt>
    <dgm:pt modelId="{AF804B36-AB7C-4A65-ABF5-BC0E44169A68}" type="sibTrans" cxnId="{89139BDF-3A6B-4B32-9F84-7E7B32EFAD0F}">
      <dgm:prSet/>
      <dgm:spPr/>
      <dgm:t>
        <a:bodyPr/>
        <a:lstStyle/>
        <a:p>
          <a:endParaRPr lang="zh-TW" altLang="en-US"/>
        </a:p>
      </dgm:t>
    </dgm:pt>
    <dgm:pt modelId="{91EABC8E-2986-4CAE-9F76-578CA061AC6E}" type="pres">
      <dgm:prSet presAssocID="{E1813141-33F6-4645-8144-3F909492F0F2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50A5458-7109-43FE-8956-DCE9CCA08F44}" type="pres">
      <dgm:prSet presAssocID="{4C282BA2-09F8-4EC2-8B65-2C3C5B7EF983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A6E3E6D-7B0B-4505-B7CE-CDDFDF0C96C7}" type="pres">
      <dgm:prSet presAssocID="{4C282BA2-09F8-4EC2-8B65-2C3C5B7EF983}" presName="gear1srcNode" presStyleLbl="node1" presStyleIdx="0" presStyleCnt="3"/>
      <dgm:spPr/>
      <dgm:t>
        <a:bodyPr/>
        <a:lstStyle/>
        <a:p>
          <a:endParaRPr lang="zh-TW" altLang="en-US"/>
        </a:p>
      </dgm:t>
    </dgm:pt>
    <dgm:pt modelId="{F7819859-EEA9-405C-BB4D-350CFDB60EEE}" type="pres">
      <dgm:prSet presAssocID="{4C282BA2-09F8-4EC2-8B65-2C3C5B7EF983}" presName="gear1dstNode" presStyleLbl="node1" presStyleIdx="0" presStyleCnt="3"/>
      <dgm:spPr/>
      <dgm:t>
        <a:bodyPr/>
        <a:lstStyle/>
        <a:p>
          <a:endParaRPr lang="zh-TW" altLang="en-US"/>
        </a:p>
      </dgm:t>
    </dgm:pt>
    <dgm:pt modelId="{6104C0D2-5F29-4727-AE02-D216C4AD8D68}" type="pres">
      <dgm:prSet presAssocID="{361A5511-032B-42A8-BA11-32D00D7B0836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5CE9D97-1931-4221-9E15-A9AE5BDD0F0B}" type="pres">
      <dgm:prSet presAssocID="{361A5511-032B-42A8-BA11-32D00D7B0836}" presName="gear2srcNode" presStyleLbl="node1" presStyleIdx="1" presStyleCnt="3"/>
      <dgm:spPr/>
      <dgm:t>
        <a:bodyPr/>
        <a:lstStyle/>
        <a:p>
          <a:endParaRPr lang="zh-TW" altLang="en-US"/>
        </a:p>
      </dgm:t>
    </dgm:pt>
    <dgm:pt modelId="{BE68FA81-196A-42B3-846F-96CB68F68A00}" type="pres">
      <dgm:prSet presAssocID="{361A5511-032B-42A8-BA11-32D00D7B0836}" presName="gear2dstNode" presStyleLbl="node1" presStyleIdx="1" presStyleCnt="3"/>
      <dgm:spPr/>
      <dgm:t>
        <a:bodyPr/>
        <a:lstStyle/>
        <a:p>
          <a:endParaRPr lang="zh-TW" altLang="en-US"/>
        </a:p>
      </dgm:t>
    </dgm:pt>
    <dgm:pt modelId="{06E3D8E9-B417-437E-9D1A-DF4BEE26993A}" type="pres">
      <dgm:prSet presAssocID="{7212F7AB-F5D0-4F48-BE71-DE94B0D4F485}" presName="gear3" presStyleLbl="node1" presStyleIdx="2" presStyleCnt="3"/>
      <dgm:spPr/>
      <dgm:t>
        <a:bodyPr/>
        <a:lstStyle/>
        <a:p>
          <a:endParaRPr lang="zh-TW" altLang="en-US"/>
        </a:p>
      </dgm:t>
    </dgm:pt>
    <dgm:pt modelId="{635EB183-506B-4AB3-A0E6-0A1E6A625EFC}" type="pres">
      <dgm:prSet presAssocID="{7212F7AB-F5D0-4F48-BE71-DE94B0D4F485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9BFFE3-DD16-47B0-9E79-0278A9537F1D}" type="pres">
      <dgm:prSet presAssocID="{7212F7AB-F5D0-4F48-BE71-DE94B0D4F485}" presName="gear3srcNode" presStyleLbl="node1" presStyleIdx="2" presStyleCnt="3"/>
      <dgm:spPr/>
      <dgm:t>
        <a:bodyPr/>
        <a:lstStyle/>
        <a:p>
          <a:endParaRPr lang="zh-TW" altLang="en-US"/>
        </a:p>
      </dgm:t>
    </dgm:pt>
    <dgm:pt modelId="{836CB217-1159-40D3-AE3D-FA33A9005C8D}" type="pres">
      <dgm:prSet presAssocID="{7212F7AB-F5D0-4F48-BE71-DE94B0D4F485}" presName="gear3dstNode" presStyleLbl="node1" presStyleIdx="2" presStyleCnt="3"/>
      <dgm:spPr/>
      <dgm:t>
        <a:bodyPr/>
        <a:lstStyle/>
        <a:p>
          <a:endParaRPr lang="zh-TW" altLang="en-US"/>
        </a:p>
      </dgm:t>
    </dgm:pt>
    <dgm:pt modelId="{16B6BEC4-B9E1-421B-B9A1-5808D433EEE3}" type="pres">
      <dgm:prSet presAssocID="{811ADA61-3A08-4B74-9222-2624AF6F5668}" presName="connector1" presStyleLbl="sibTrans2D1" presStyleIdx="0" presStyleCnt="3"/>
      <dgm:spPr/>
      <dgm:t>
        <a:bodyPr/>
        <a:lstStyle/>
        <a:p>
          <a:endParaRPr lang="zh-TW" altLang="en-US"/>
        </a:p>
      </dgm:t>
    </dgm:pt>
    <dgm:pt modelId="{359CF595-1702-4734-83B4-D226C79FF51E}" type="pres">
      <dgm:prSet presAssocID="{296DD228-EC51-43D8-AFDC-A7F56ED95B14}" presName="connector2" presStyleLbl="sibTrans2D1" presStyleIdx="1" presStyleCnt="3"/>
      <dgm:spPr/>
      <dgm:t>
        <a:bodyPr/>
        <a:lstStyle/>
        <a:p>
          <a:endParaRPr lang="zh-TW" altLang="en-US"/>
        </a:p>
      </dgm:t>
    </dgm:pt>
    <dgm:pt modelId="{E3B0EFB2-F345-4457-BBA9-FBB530025365}" type="pres">
      <dgm:prSet presAssocID="{AF804B36-AB7C-4A65-ABF5-BC0E44169A68}" presName="connector3" presStyleLbl="sibTrans2D1" presStyleIdx="2" presStyleCnt="3"/>
      <dgm:spPr/>
      <dgm:t>
        <a:bodyPr/>
        <a:lstStyle/>
        <a:p>
          <a:endParaRPr lang="zh-TW" altLang="en-US"/>
        </a:p>
      </dgm:t>
    </dgm:pt>
  </dgm:ptLst>
  <dgm:cxnLst>
    <dgm:cxn modelId="{385B45B3-864A-48B7-AA0F-CE191236EFB2}" type="presOf" srcId="{4C282BA2-09F8-4EC2-8B65-2C3C5B7EF983}" destId="{F7819859-EEA9-405C-BB4D-350CFDB60EEE}" srcOrd="2" destOrd="0" presId="urn:microsoft.com/office/officeart/2005/8/layout/gear1#2"/>
    <dgm:cxn modelId="{A4F3FA98-709C-40EA-8542-D1FF6CB3FD2B}" type="presOf" srcId="{361A5511-032B-42A8-BA11-32D00D7B0836}" destId="{6104C0D2-5F29-4727-AE02-D216C4AD8D68}" srcOrd="0" destOrd="0" presId="urn:microsoft.com/office/officeart/2005/8/layout/gear1#2"/>
    <dgm:cxn modelId="{8F8AFEF3-FBCC-4339-A7F2-AEB581751C4A}" type="presOf" srcId="{361A5511-032B-42A8-BA11-32D00D7B0836}" destId="{BE68FA81-196A-42B3-846F-96CB68F68A00}" srcOrd="2" destOrd="0" presId="urn:microsoft.com/office/officeart/2005/8/layout/gear1#2"/>
    <dgm:cxn modelId="{5D04D47B-47EF-4AE8-93EA-02C7D5399951}" type="presOf" srcId="{361A5511-032B-42A8-BA11-32D00D7B0836}" destId="{95CE9D97-1931-4221-9E15-A9AE5BDD0F0B}" srcOrd="1" destOrd="0" presId="urn:microsoft.com/office/officeart/2005/8/layout/gear1#2"/>
    <dgm:cxn modelId="{B8907EFE-74B6-4C6E-87AC-9B8B1070E1AC}" type="presOf" srcId="{296DD228-EC51-43D8-AFDC-A7F56ED95B14}" destId="{359CF595-1702-4734-83B4-D226C79FF51E}" srcOrd="0" destOrd="0" presId="urn:microsoft.com/office/officeart/2005/8/layout/gear1#2"/>
    <dgm:cxn modelId="{89139BDF-3A6B-4B32-9F84-7E7B32EFAD0F}" srcId="{E1813141-33F6-4645-8144-3F909492F0F2}" destId="{7212F7AB-F5D0-4F48-BE71-DE94B0D4F485}" srcOrd="2" destOrd="0" parTransId="{351529EE-D164-4198-80D4-FF653DC8F0CE}" sibTransId="{AF804B36-AB7C-4A65-ABF5-BC0E44169A68}"/>
    <dgm:cxn modelId="{48FCB115-0C1D-4216-B18C-91724A11E698}" type="presOf" srcId="{811ADA61-3A08-4B74-9222-2624AF6F5668}" destId="{16B6BEC4-B9E1-421B-B9A1-5808D433EEE3}" srcOrd="0" destOrd="0" presId="urn:microsoft.com/office/officeart/2005/8/layout/gear1#2"/>
    <dgm:cxn modelId="{CCCAAC6B-2B9C-4B87-99FC-FA978F3F2783}" type="presOf" srcId="{7212F7AB-F5D0-4F48-BE71-DE94B0D4F485}" destId="{836CB217-1159-40D3-AE3D-FA33A9005C8D}" srcOrd="3" destOrd="0" presId="urn:microsoft.com/office/officeart/2005/8/layout/gear1#2"/>
    <dgm:cxn modelId="{0FE7A694-342C-4315-9F96-138AE6ECEF87}" srcId="{E1813141-33F6-4645-8144-3F909492F0F2}" destId="{361A5511-032B-42A8-BA11-32D00D7B0836}" srcOrd="1" destOrd="0" parTransId="{4A78AE72-51EA-4872-B246-6E01BBAF3ADB}" sibTransId="{296DD228-EC51-43D8-AFDC-A7F56ED95B14}"/>
    <dgm:cxn modelId="{CA271DA6-7A8B-4D4E-9373-8D353E3DA018}" type="presOf" srcId="{4C282BA2-09F8-4EC2-8B65-2C3C5B7EF983}" destId="{150A5458-7109-43FE-8956-DCE9CCA08F44}" srcOrd="0" destOrd="0" presId="urn:microsoft.com/office/officeart/2005/8/layout/gear1#2"/>
    <dgm:cxn modelId="{48005B39-EAF4-417C-A6FA-DE0874B325EC}" type="presOf" srcId="{7212F7AB-F5D0-4F48-BE71-DE94B0D4F485}" destId="{3F9BFFE3-DD16-47B0-9E79-0278A9537F1D}" srcOrd="2" destOrd="0" presId="urn:microsoft.com/office/officeart/2005/8/layout/gear1#2"/>
    <dgm:cxn modelId="{3FF4D9FB-DB5C-42C8-96AD-672854BBE390}" type="presOf" srcId="{4C282BA2-09F8-4EC2-8B65-2C3C5B7EF983}" destId="{FA6E3E6D-7B0B-4505-B7CE-CDDFDF0C96C7}" srcOrd="1" destOrd="0" presId="urn:microsoft.com/office/officeart/2005/8/layout/gear1#2"/>
    <dgm:cxn modelId="{2F327AEC-7CF1-4741-9EDD-FC6B386ED8ED}" type="presOf" srcId="{7212F7AB-F5D0-4F48-BE71-DE94B0D4F485}" destId="{06E3D8E9-B417-437E-9D1A-DF4BEE26993A}" srcOrd="0" destOrd="0" presId="urn:microsoft.com/office/officeart/2005/8/layout/gear1#2"/>
    <dgm:cxn modelId="{F85864E6-504B-41B5-9EC6-55FF09A621A7}" type="presOf" srcId="{E1813141-33F6-4645-8144-3F909492F0F2}" destId="{91EABC8E-2986-4CAE-9F76-578CA061AC6E}" srcOrd="0" destOrd="0" presId="urn:microsoft.com/office/officeart/2005/8/layout/gear1#2"/>
    <dgm:cxn modelId="{BB76D66D-F9C4-473E-B2CB-D97567429712}" type="presOf" srcId="{7212F7AB-F5D0-4F48-BE71-DE94B0D4F485}" destId="{635EB183-506B-4AB3-A0E6-0A1E6A625EFC}" srcOrd="1" destOrd="0" presId="urn:microsoft.com/office/officeart/2005/8/layout/gear1#2"/>
    <dgm:cxn modelId="{B5DDD421-4CC9-4BA3-B58F-4D6824220957}" srcId="{E1813141-33F6-4645-8144-3F909492F0F2}" destId="{4C282BA2-09F8-4EC2-8B65-2C3C5B7EF983}" srcOrd="0" destOrd="0" parTransId="{1CECEAF1-EA77-47DC-9189-8C3EA1462049}" sibTransId="{811ADA61-3A08-4B74-9222-2624AF6F5668}"/>
    <dgm:cxn modelId="{B84B8714-052A-4D3E-99E4-D3802DAE2603}" type="presOf" srcId="{AF804B36-AB7C-4A65-ABF5-BC0E44169A68}" destId="{E3B0EFB2-F345-4457-BBA9-FBB530025365}" srcOrd="0" destOrd="0" presId="urn:microsoft.com/office/officeart/2005/8/layout/gear1#2"/>
    <dgm:cxn modelId="{42E43859-729E-4821-8A29-5479411BC9C9}" type="presParOf" srcId="{91EABC8E-2986-4CAE-9F76-578CA061AC6E}" destId="{150A5458-7109-43FE-8956-DCE9CCA08F44}" srcOrd="0" destOrd="0" presId="urn:microsoft.com/office/officeart/2005/8/layout/gear1#2"/>
    <dgm:cxn modelId="{985F46B0-A870-426F-9F86-A65B193F94F0}" type="presParOf" srcId="{91EABC8E-2986-4CAE-9F76-578CA061AC6E}" destId="{FA6E3E6D-7B0B-4505-B7CE-CDDFDF0C96C7}" srcOrd="1" destOrd="0" presId="urn:microsoft.com/office/officeart/2005/8/layout/gear1#2"/>
    <dgm:cxn modelId="{A99FFD49-AF63-4841-A87F-B3CAABB618A0}" type="presParOf" srcId="{91EABC8E-2986-4CAE-9F76-578CA061AC6E}" destId="{F7819859-EEA9-405C-BB4D-350CFDB60EEE}" srcOrd="2" destOrd="0" presId="urn:microsoft.com/office/officeart/2005/8/layout/gear1#2"/>
    <dgm:cxn modelId="{05E470EB-F2D4-4242-BED0-BAE2BC71683E}" type="presParOf" srcId="{91EABC8E-2986-4CAE-9F76-578CA061AC6E}" destId="{6104C0D2-5F29-4727-AE02-D216C4AD8D68}" srcOrd="3" destOrd="0" presId="urn:microsoft.com/office/officeart/2005/8/layout/gear1#2"/>
    <dgm:cxn modelId="{BF5B17C2-350F-491D-93C4-F02AE1BDE36B}" type="presParOf" srcId="{91EABC8E-2986-4CAE-9F76-578CA061AC6E}" destId="{95CE9D97-1931-4221-9E15-A9AE5BDD0F0B}" srcOrd="4" destOrd="0" presId="urn:microsoft.com/office/officeart/2005/8/layout/gear1#2"/>
    <dgm:cxn modelId="{7661B56E-F5DF-4E36-A4D5-F3CF98CEDC23}" type="presParOf" srcId="{91EABC8E-2986-4CAE-9F76-578CA061AC6E}" destId="{BE68FA81-196A-42B3-846F-96CB68F68A00}" srcOrd="5" destOrd="0" presId="urn:microsoft.com/office/officeart/2005/8/layout/gear1#2"/>
    <dgm:cxn modelId="{5FA46EF6-0191-4A10-A694-CCBD87FDBCFD}" type="presParOf" srcId="{91EABC8E-2986-4CAE-9F76-578CA061AC6E}" destId="{06E3D8E9-B417-437E-9D1A-DF4BEE26993A}" srcOrd="6" destOrd="0" presId="urn:microsoft.com/office/officeart/2005/8/layout/gear1#2"/>
    <dgm:cxn modelId="{EA8F82B5-02A8-44D3-8677-A409C91FC1C4}" type="presParOf" srcId="{91EABC8E-2986-4CAE-9F76-578CA061AC6E}" destId="{635EB183-506B-4AB3-A0E6-0A1E6A625EFC}" srcOrd="7" destOrd="0" presId="urn:microsoft.com/office/officeart/2005/8/layout/gear1#2"/>
    <dgm:cxn modelId="{A93AAE32-90E0-45B5-BE20-DE9D8EC521BA}" type="presParOf" srcId="{91EABC8E-2986-4CAE-9F76-578CA061AC6E}" destId="{3F9BFFE3-DD16-47B0-9E79-0278A9537F1D}" srcOrd="8" destOrd="0" presId="urn:microsoft.com/office/officeart/2005/8/layout/gear1#2"/>
    <dgm:cxn modelId="{4C881CDB-42B0-4992-B459-F688A50AB25D}" type="presParOf" srcId="{91EABC8E-2986-4CAE-9F76-578CA061AC6E}" destId="{836CB217-1159-40D3-AE3D-FA33A9005C8D}" srcOrd="9" destOrd="0" presId="urn:microsoft.com/office/officeart/2005/8/layout/gear1#2"/>
    <dgm:cxn modelId="{63814BD5-2A61-42F1-98A8-CE3C8627632E}" type="presParOf" srcId="{91EABC8E-2986-4CAE-9F76-578CA061AC6E}" destId="{16B6BEC4-B9E1-421B-B9A1-5808D433EEE3}" srcOrd="10" destOrd="0" presId="urn:microsoft.com/office/officeart/2005/8/layout/gear1#2"/>
    <dgm:cxn modelId="{24B3FDA0-9801-49C1-BAE7-C1B2DD12FA67}" type="presParOf" srcId="{91EABC8E-2986-4CAE-9F76-578CA061AC6E}" destId="{359CF595-1702-4734-83B4-D226C79FF51E}" srcOrd="11" destOrd="0" presId="urn:microsoft.com/office/officeart/2005/8/layout/gear1#2"/>
    <dgm:cxn modelId="{E0E56612-C39A-42F8-B35D-C6E616B4CBDA}" type="presParOf" srcId="{91EABC8E-2986-4CAE-9F76-578CA061AC6E}" destId="{E3B0EFB2-F345-4457-BBA9-FBB530025365}" srcOrd="12" destOrd="0" presId="urn:microsoft.com/office/officeart/2005/8/layout/gear1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25365E9-CCC6-4EE5-A1AE-143E9305D053}" type="doc">
      <dgm:prSet loTypeId="urn:microsoft.com/office/officeart/2005/8/layout/vProcess5" loCatId="process" qsTypeId="urn:microsoft.com/office/officeart/2005/8/quickstyle/simple1#3" qsCatId="simple" csTypeId="urn:microsoft.com/office/officeart/2005/8/colors/colorful4#2" csCatId="colorful" phldr="1"/>
      <dgm:spPr/>
      <dgm:t>
        <a:bodyPr/>
        <a:lstStyle/>
        <a:p>
          <a:endParaRPr lang="zh-TW" altLang="en-US"/>
        </a:p>
      </dgm:t>
    </dgm:pt>
    <dgm:pt modelId="{A05C9DA8-2AC4-4DB6-B4A5-62ED4B73EB74}">
      <dgm:prSet phldrT="[文字]" custT="1"/>
      <dgm:spPr/>
      <dgm:t>
        <a:bodyPr/>
        <a:lstStyle/>
        <a:p>
          <a:r>
            <a:rPr lang="zh-TW" altLang="en-US" sz="2400" b="1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暖身及利用教學</a:t>
          </a:r>
          <a:r>
            <a:rPr lang="en-US" altLang="zh-TW" sz="2400" b="1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PPT</a:t>
          </a:r>
          <a:r>
            <a:rPr lang="zh-TW" altLang="en-US" sz="2400" b="1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教授本次內容 </a:t>
          </a:r>
          <a:r>
            <a:rPr lang="en-US" altLang="zh-TW" sz="2200" b="1" u="sng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(15 </a:t>
          </a:r>
          <a:r>
            <a:rPr lang="zh-TW" altLang="en-US" sz="2200" b="1" u="sng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分鐘</a:t>
          </a:r>
          <a:r>
            <a:rPr lang="en-US" altLang="zh-TW" sz="2200" b="1" u="sng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)</a:t>
          </a:r>
          <a:endParaRPr lang="zh-TW" altLang="en-US" sz="2200" b="1" u="sng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F7724E81-5C7D-4573-BABF-8A467C050D60}" type="parTrans" cxnId="{30D83F44-B51F-4B0D-AAFD-A7B733EC683B}">
      <dgm:prSet/>
      <dgm:spPr/>
      <dgm:t>
        <a:bodyPr/>
        <a:lstStyle/>
        <a:p>
          <a:endParaRPr lang="zh-TW" altLang="en-US"/>
        </a:p>
      </dgm:t>
    </dgm:pt>
    <dgm:pt modelId="{284987F2-7DF7-4219-B9D8-1E1299A024E5}" type="sibTrans" cxnId="{30D83F44-B51F-4B0D-AAFD-A7B733EC683B}">
      <dgm:prSet/>
      <dgm:spPr/>
      <dgm:t>
        <a:bodyPr/>
        <a:lstStyle/>
        <a:p>
          <a:endParaRPr lang="zh-TW" altLang="en-US"/>
        </a:p>
      </dgm:t>
    </dgm:pt>
    <dgm:pt modelId="{C0C33346-D4D3-4E86-BDE9-B2D160B03DF0}">
      <dgm:prSet phldrT="[文字]" custT="1"/>
      <dgm:spPr/>
      <dgm:t>
        <a:bodyPr/>
        <a:lstStyle/>
        <a:p>
          <a:r>
            <a:rPr lang="en-US" altLang="zh-TW" sz="3100" b="1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AR</a:t>
          </a:r>
          <a:r>
            <a:rPr lang="zh-TW" altLang="en-US" sz="3100" b="1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探索 </a:t>
          </a:r>
          <a:r>
            <a:rPr lang="en-US" altLang="zh-TW" sz="2200" b="1" u="sng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(15</a:t>
          </a:r>
          <a:r>
            <a:rPr lang="zh-TW" altLang="en-US" sz="2200" b="1" u="sng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分鐘</a:t>
          </a:r>
          <a:r>
            <a:rPr lang="en-US" altLang="zh-TW" sz="2200" b="1" u="sng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)</a:t>
          </a:r>
          <a:endParaRPr lang="zh-TW" altLang="en-US" sz="2200" b="1" u="sng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E0E12847-022C-4914-A3C2-62684457C61E}" type="parTrans" cxnId="{2D55952B-C41A-4F36-8F53-35DA95C30B40}">
      <dgm:prSet/>
      <dgm:spPr/>
      <dgm:t>
        <a:bodyPr/>
        <a:lstStyle/>
        <a:p>
          <a:endParaRPr lang="zh-TW" altLang="en-US"/>
        </a:p>
      </dgm:t>
    </dgm:pt>
    <dgm:pt modelId="{187E3764-14C8-4A2B-8254-4974141960BB}" type="sibTrans" cxnId="{2D55952B-C41A-4F36-8F53-35DA95C30B40}">
      <dgm:prSet/>
      <dgm:spPr/>
      <dgm:t>
        <a:bodyPr/>
        <a:lstStyle/>
        <a:p>
          <a:endParaRPr lang="zh-TW" altLang="en-US"/>
        </a:p>
      </dgm:t>
    </dgm:pt>
    <dgm:pt modelId="{2C91368D-5F4C-4774-A450-868C526547CE}">
      <dgm:prSet phldrT="[文字]" custT="1"/>
      <dgm:spPr/>
      <dgm:t>
        <a:bodyPr/>
        <a:lstStyle/>
        <a:p>
          <a:r>
            <a:rPr lang="zh-TW" altLang="en-US" sz="3100" b="1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學習單練習 </a:t>
          </a:r>
          <a:r>
            <a:rPr lang="en-US" altLang="zh-TW" sz="2200" b="1" u="sng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(10</a:t>
          </a:r>
          <a:r>
            <a:rPr lang="zh-TW" altLang="en-US" sz="2200" b="1" u="sng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分鐘</a:t>
          </a:r>
          <a:r>
            <a:rPr lang="en-US" altLang="zh-TW" sz="2200" b="1" u="sng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)</a:t>
          </a:r>
          <a:endParaRPr lang="zh-TW" altLang="en-US" sz="2200" b="1" u="sng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729702DD-7A1D-4784-85D3-D6C51ACCB320}" type="parTrans" cxnId="{59E836AD-8C1C-47FE-9AFA-3AC060661895}">
      <dgm:prSet/>
      <dgm:spPr/>
      <dgm:t>
        <a:bodyPr/>
        <a:lstStyle/>
        <a:p>
          <a:endParaRPr lang="zh-TW" altLang="en-US"/>
        </a:p>
      </dgm:t>
    </dgm:pt>
    <dgm:pt modelId="{525D78C0-6E84-439C-A6C3-A1B4F76F5F0D}" type="sibTrans" cxnId="{59E836AD-8C1C-47FE-9AFA-3AC060661895}">
      <dgm:prSet/>
      <dgm:spPr/>
      <dgm:t>
        <a:bodyPr/>
        <a:lstStyle/>
        <a:p>
          <a:endParaRPr lang="zh-TW" altLang="en-US"/>
        </a:p>
      </dgm:t>
    </dgm:pt>
    <dgm:pt modelId="{D704B763-6885-4B8B-BC81-7150B295231F}" type="pres">
      <dgm:prSet presAssocID="{425365E9-CCC6-4EE5-A1AE-143E9305D053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D232DFD-C35A-421F-ABD2-A07CAF500887}" type="pres">
      <dgm:prSet presAssocID="{425365E9-CCC6-4EE5-A1AE-143E9305D053}" presName="dummyMaxCanvas" presStyleCnt="0">
        <dgm:presLayoutVars/>
      </dgm:prSet>
      <dgm:spPr/>
    </dgm:pt>
    <dgm:pt modelId="{16258754-F656-451D-BF04-B5E83C0721E3}" type="pres">
      <dgm:prSet presAssocID="{425365E9-CCC6-4EE5-A1AE-143E9305D053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F7D9355-F39B-4C33-BA99-73CD4B94440D}" type="pres">
      <dgm:prSet presAssocID="{425365E9-CCC6-4EE5-A1AE-143E9305D053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28697DF-E4A3-4553-A7AC-FB65FD2B55FE}" type="pres">
      <dgm:prSet presAssocID="{425365E9-CCC6-4EE5-A1AE-143E9305D053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0B52687-D949-4CF0-9579-12E7F87D7A38}" type="pres">
      <dgm:prSet presAssocID="{425365E9-CCC6-4EE5-A1AE-143E9305D053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1E05DB7-2963-4CEE-B131-803F2797F1C8}" type="pres">
      <dgm:prSet presAssocID="{425365E9-CCC6-4EE5-A1AE-143E9305D053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F7EDFB9-B0A3-4FBE-A696-285CB979BE49}" type="pres">
      <dgm:prSet presAssocID="{425365E9-CCC6-4EE5-A1AE-143E9305D053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F6E0BE-EFE7-46CC-A172-AE1632369EA5}" type="pres">
      <dgm:prSet presAssocID="{425365E9-CCC6-4EE5-A1AE-143E9305D053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3A699C1-C576-4A56-AE30-D33F25C0F91E}" type="pres">
      <dgm:prSet presAssocID="{425365E9-CCC6-4EE5-A1AE-143E9305D053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EA3A3B3-4BFE-46FF-8EE1-B391A92927AF}" type="presOf" srcId="{2C91368D-5F4C-4774-A450-868C526547CE}" destId="{528697DF-E4A3-4553-A7AC-FB65FD2B55FE}" srcOrd="0" destOrd="0" presId="urn:microsoft.com/office/officeart/2005/8/layout/vProcess5"/>
    <dgm:cxn modelId="{FDC53DF8-8E0A-4B17-B8C9-87826AA38435}" type="presOf" srcId="{A05C9DA8-2AC4-4DB6-B4A5-62ED4B73EB74}" destId="{16258754-F656-451D-BF04-B5E83C0721E3}" srcOrd="0" destOrd="0" presId="urn:microsoft.com/office/officeart/2005/8/layout/vProcess5"/>
    <dgm:cxn modelId="{847A7C8E-C138-46F9-87D4-F1999235A56C}" type="presOf" srcId="{A05C9DA8-2AC4-4DB6-B4A5-62ED4B73EB74}" destId="{8F7EDFB9-B0A3-4FBE-A696-285CB979BE49}" srcOrd="1" destOrd="0" presId="urn:microsoft.com/office/officeart/2005/8/layout/vProcess5"/>
    <dgm:cxn modelId="{05369B6B-D8B7-407E-998E-00D1247F1250}" type="presOf" srcId="{2C91368D-5F4C-4774-A450-868C526547CE}" destId="{F3A699C1-C576-4A56-AE30-D33F25C0F91E}" srcOrd="1" destOrd="0" presId="urn:microsoft.com/office/officeart/2005/8/layout/vProcess5"/>
    <dgm:cxn modelId="{7B2F56D3-A9A1-45CF-8C9B-D2A26673E4CC}" type="presOf" srcId="{C0C33346-D4D3-4E86-BDE9-B2D160B03DF0}" destId="{59F6E0BE-EFE7-46CC-A172-AE1632369EA5}" srcOrd="1" destOrd="0" presId="urn:microsoft.com/office/officeart/2005/8/layout/vProcess5"/>
    <dgm:cxn modelId="{4B4A5061-6C6F-41B1-B753-7BCBE3AFB74C}" type="presOf" srcId="{284987F2-7DF7-4219-B9D8-1E1299A024E5}" destId="{20B52687-D949-4CF0-9579-12E7F87D7A38}" srcOrd="0" destOrd="0" presId="urn:microsoft.com/office/officeart/2005/8/layout/vProcess5"/>
    <dgm:cxn modelId="{59E836AD-8C1C-47FE-9AFA-3AC060661895}" srcId="{425365E9-CCC6-4EE5-A1AE-143E9305D053}" destId="{2C91368D-5F4C-4774-A450-868C526547CE}" srcOrd="2" destOrd="0" parTransId="{729702DD-7A1D-4784-85D3-D6C51ACCB320}" sibTransId="{525D78C0-6E84-439C-A6C3-A1B4F76F5F0D}"/>
    <dgm:cxn modelId="{2D55952B-C41A-4F36-8F53-35DA95C30B40}" srcId="{425365E9-CCC6-4EE5-A1AE-143E9305D053}" destId="{C0C33346-D4D3-4E86-BDE9-B2D160B03DF0}" srcOrd="1" destOrd="0" parTransId="{E0E12847-022C-4914-A3C2-62684457C61E}" sibTransId="{187E3764-14C8-4A2B-8254-4974141960BB}"/>
    <dgm:cxn modelId="{058F6451-A8DE-4989-920B-32A5ABDB4B31}" type="presOf" srcId="{C0C33346-D4D3-4E86-BDE9-B2D160B03DF0}" destId="{EF7D9355-F39B-4C33-BA99-73CD4B94440D}" srcOrd="0" destOrd="0" presId="urn:microsoft.com/office/officeart/2005/8/layout/vProcess5"/>
    <dgm:cxn modelId="{200D2B16-B3FF-4A97-B045-F1BD9046E150}" type="presOf" srcId="{187E3764-14C8-4A2B-8254-4974141960BB}" destId="{81E05DB7-2963-4CEE-B131-803F2797F1C8}" srcOrd="0" destOrd="0" presId="urn:microsoft.com/office/officeart/2005/8/layout/vProcess5"/>
    <dgm:cxn modelId="{30D83F44-B51F-4B0D-AAFD-A7B733EC683B}" srcId="{425365E9-CCC6-4EE5-A1AE-143E9305D053}" destId="{A05C9DA8-2AC4-4DB6-B4A5-62ED4B73EB74}" srcOrd="0" destOrd="0" parTransId="{F7724E81-5C7D-4573-BABF-8A467C050D60}" sibTransId="{284987F2-7DF7-4219-B9D8-1E1299A024E5}"/>
    <dgm:cxn modelId="{ECB31EF0-2FEB-4BF3-A355-DF18036CC211}" type="presOf" srcId="{425365E9-CCC6-4EE5-A1AE-143E9305D053}" destId="{D704B763-6885-4B8B-BC81-7150B295231F}" srcOrd="0" destOrd="0" presId="urn:microsoft.com/office/officeart/2005/8/layout/vProcess5"/>
    <dgm:cxn modelId="{F94EBEAC-6792-4491-8D68-D6924462BD15}" type="presParOf" srcId="{D704B763-6885-4B8B-BC81-7150B295231F}" destId="{BD232DFD-C35A-421F-ABD2-A07CAF500887}" srcOrd="0" destOrd="0" presId="urn:microsoft.com/office/officeart/2005/8/layout/vProcess5"/>
    <dgm:cxn modelId="{8B58CA15-4C35-479E-8D36-28970538D9DE}" type="presParOf" srcId="{D704B763-6885-4B8B-BC81-7150B295231F}" destId="{16258754-F656-451D-BF04-B5E83C0721E3}" srcOrd="1" destOrd="0" presId="urn:microsoft.com/office/officeart/2005/8/layout/vProcess5"/>
    <dgm:cxn modelId="{72D0D620-17D7-486F-B827-B901D263DE18}" type="presParOf" srcId="{D704B763-6885-4B8B-BC81-7150B295231F}" destId="{EF7D9355-F39B-4C33-BA99-73CD4B94440D}" srcOrd="2" destOrd="0" presId="urn:microsoft.com/office/officeart/2005/8/layout/vProcess5"/>
    <dgm:cxn modelId="{856A16E7-24F1-422A-B723-EA2A8184CD3D}" type="presParOf" srcId="{D704B763-6885-4B8B-BC81-7150B295231F}" destId="{528697DF-E4A3-4553-A7AC-FB65FD2B55FE}" srcOrd="3" destOrd="0" presId="urn:microsoft.com/office/officeart/2005/8/layout/vProcess5"/>
    <dgm:cxn modelId="{7F2DB943-2975-4B26-AC3D-2D799A10F667}" type="presParOf" srcId="{D704B763-6885-4B8B-BC81-7150B295231F}" destId="{20B52687-D949-4CF0-9579-12E7F87D7A38}" srcOrd="4" destOrd="0" presId="urn:microsoft.com/office/officeart/2005/8/layout/vProcess5"/>
    <dgm:cxn modelId="{E9ADE7FF-80BB-45A3-8EAD-D7EEE6257E3B}" type="presParOf" srcId="{D704B763-6885-4B8B-BC81-7150B295231F}" destId="{81E05DB7-2963-4CEE-B131-803F2797F1C8}" srcOrd="5" destOrd="0" presId="urn:microsoft.com/office/officeart/2005/8/layout/vProcess5"/>
    <dgm:cxn modelId="{39DA422F-DF37-42B7-9554-B38FD280A5C5}" type="presParOf" srcId="{D704B763-6885-4B8B-BC81-7150B295231F}" destId="{8F7EDFB9-B0A3-4FBE-A696-285CB979BE49}" srcOrd="6" destOrd="0" presId="urn:microsoft.com/office/officeart/2005/8/layout/vProcess5"/>
    <dgm:cxn modelId="{0461DFA6-3639-4066-AE35-48539D675610}" type="presParOf" srcId="{D704B763-6885-4B8B-BC81-7150B295231F}" destId="{59F6E0BE-EFE7-46CC-A172-AE1632369EA5}" srcOrd="7" destOrd="0" presId="urn:microsoft.com/office/officeart/2005/8/layout/vProcess5"/>
    <dgm:cxn modelId="{293BC290-895D-437C-995C-6B5A69F0DAD2}" type="presParOf" srcId="{D704B763-6885-4B8B-BC81-7150B295231F}" destId="{F3A699C1-C576-4A56-AE30-D33F25C0F91E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4344120-DC79-41E7-9E66-E3DE5D6EFCED}" type="doc">
      <dgm:prSet loTypeId="urn:microsoft.com/office/officeart/2005/8/layout/radial6#1" loCatId="cycle" qsTypeId="urn:microsoft.com/office/officeart/2005/8/quickstyle/simple1#10" qsCatId="simple" csTypeId="urn:microsoft.com/office/officeart/2005/8/colors/colorful2#4" csCatId="colorful" phldr="1"/>
      <dgm:spPr/>
      <dgm:t>
        <a:bodyPr/>
        <a:lstStyle/>
        <a:p>
          <a:endParaRPr lang="zh-TW" altLang="en-US"/>
        </a:p>
      </dgm:t>
    </dgm:pt>
    <dgm:pt modelId="{3F9F4977-7087-49E5-9725-1ECA812FBF24}">
      <dgm:prSet phldrT="[文字]" custT="1"/>
      <dgm:spPr/>
      <dgm:t>
        <a:bodyPr/>
        <a:lstStyle/>
        <a:p>
          <a:r>
            <a:rPr lang="en-US" altLang="zh-TW" sz="1600" b="1" dirty="0" err="1" smtClean="0">
              <a:latin typeface="Microsoft YaHei" panose="020B0503020204020204" pitchFamily="34" charset="-122"/>
              <a:ea typeface="Microsoft YaHei" panose="020B0503020204020204" pitchFamily="34" charset="-122"/>
            </a:rPr>
            <a:t>KidsABC</a:t>
          </a:r>
          <a:r>
            <a:rPr lang="en-US" altLang="zh-TW" sz="1600" b="1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 AR </a:t>
          </a:r>
          <a:r>
            <a:rPr lang="zh-TW" altLang="en-US" sz="1600" b="1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情境智慧教室</a:t>
          </a:r>
          <a:endParaRPr lang="zh-TW" altLang="en-US" sz="1600" b="1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883456E1-D9DD-4D74-A732-599826C8A087}" type="parTrans" cxnId="{6AC4024F-96A0-4CAB-A23A-64376C4B6B2F}">
      <dgm:prSet/>
      <dgm:spPr/>
      <dgm:t>
        <a:bodyPr/>
        <a:lstStyle/>
        <a:p>
          <a:endParaRPr lang="zh-TW" altLang="en-US" sz="2400"/>
        </a:p>
      </dgm:t>
    </dgm:pt>
    <dgm:pt modelId="{1864C402-ACDE-4A70-9112-D0E5835DF70C}" type="sibTrans" cxnId="{6AC4024F-96A0-4CAB-A23A-64376C4B6B2F}">
      <dgm:prSet/>
      <dgm:spPr/>
      <dgm:t>
        <a:bodyPr/>
        <a:lstStyle/>
        <a:p>
          <a:endParaRPr lang="zh-TW" altLang="en-US" sz="2400"/>
        </a:p>
      </dgm:t>
    </dgm:pt>
    <dgm:pt modelId="{0AD8AD87-FD70-458C-9338-2AF840CAF733}">
      <dgm:prSet phldrT="[文字]" custT="1"/>
      <dgm:spPr/>
      <dgm:t>
        <a:bodyPr/>
        <a:lstStyle/>
        <a:p>
          <a:r>
            <a:rPr lang="zh-TW" altLang="en-US" sz="1600" b="1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情境牆面大圖授權</a:t>
          </a:r>
          <a:endParaRPr lang="zh-TW" altLang="en-US" sz="1600" b="1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79C83993-DFA7-4BAD-9B3E-BB3C9CE9915E}" type="parTrans" cxnId="{C59F91FC-14AF-44F8-8036-B66DE97E9860}">
      <dgm:prSet/>
      <dgm:spPr/>
      <dgm:t>
        <a:bodyPr/>
        <a:lstStyle/>
        <a:p>
          <a:endParaRPr lang="zh-TW" altLang="en-US" sz="2400"/>
        </a:p>
      </dgm:t>
    </dgm:pt>
    <dgm:pt modelId="{19BE2F20-B95A-48C7-BE05-B16C326BF12F}" type="sibTrans" cxnId="{C59F91FC-14AF-44F8-8036-B66DE97E9860}">
      <dgm:prSet/>
      <dgm:spPr/>
      <dgm:t>
        <a:bodyPr/>
        <a:lstStyle/>
        <a:p>
          <a:endParaRPr lang="zh-TW" altLang="en-US" sz="2400"/>
        </a:p>
      </dgm:t>
    </dgm:pt>
    <dgm:pt modelId="{6B282575-C073-455A-9F04-E718BF51DEC4}">
      <dgm:prSet phldrT="[文字]" custT="1"/>
      <dgm:spPr/>
      <dgm:t>
        <a:bodyPr/>
        <a:lstStyle/>
        <a:p>
          <a:r>
            <a:rPr lang="en-US" altLang="zh-TW" sz="1600" b="1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AR APP </a:t>
          </a:r>
          <a:r>
            <a:rPr lang="zh-TW" altLang="en-US" sz="1600" b="1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管理者帳號一年期</a:t>
          </a:r>
          <a:endParaRPr lang="zh-TW" altLang="en-US" sz="1600" b="1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1A8D638D-CBEB-40D8-94BC-2511F29C0EC5}" type="parTrans" cxnId="{3711975B-44E7-4664-A1BF-7BABABF66F5A}">
      <dgm:prSet/>
      <dgm:spPr/>
      <dgm:t>
        <a:bodyPr/>
        <a:lstStyle/>
        <a:p>
          <a:endParaRPr lang="zh-TW" altLang="en-US" sz="2400"/>
        </a:p>
      </dgm:t>
    </dgm:pt>
    <dgm:pt modelId="{AA9CCD86-538F-4234-B32C-155CE3B40081}" type="sibTrans" cxnId="{3711975B-44E7-4664-A1BF-7BABABF66F5A}">
      <dgm:prSet/>
      <dgm:spPr/>
      <dgm:t>
        <a:bodyPr/>
        <a:lstStyle/>
        <a:p>
          <a:endParaRPr lang="zh-TW" altLang="en-US" sz="2400"/>
        </a:p>
      </dgm:t>
    </dgm:pt>
    <dgm:pt modelId="{6DDDFFD1-63CF-432B-BD95-9398F8B6CBA3}">
      <dgm:prSet phldrT="[文字]" custT="1"/>
      <dgm:spPr/>
      <dgm:t>
        <a:bodyPr/>
        <a:lstStyle/>
        <a:p>
          <a:r>
            <a:rPr lang="zh-TW" altLang="en-US" sz="1600" b="1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情境牆面布置規劃</a:t>
          </a:r>
          <a:endParaRPr lang="zh-TW" altLang="en-US" sz="1600" b="1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B702B1A9-E1E4-4994-95C6-7E12CCF04B4D}" type="parTrans" cxnId="{45ED7E28-2918-4786-B896-8CC21B1F3D01}">
      <dgm:prSet/>
      <dgm:spPr/>
      <dgm:t>
        <a:bodyPr/>
        <a:lstStyle/>
        <a:p>
          <a:endParaRPr lang="zh-TW" altLang="en-US" sz="2400"/>
        </a:p>
      </dgm:t>
    </dgm:pt>
    <dgm:pt modelId="{DE8E539E-E731-47E3-8719-4D6973B859FC}" type="sibTrans" cxnId="{45ED7E28-2918-4786-B896-8CC21B1F3D01}">
      <dgm:prSet/>
      <dgm:spPr/>
      <dgm:t>
        <a:bodyPr/>
        <a:lstStyle/>
        <a:p>
          <a:endParaRPr lang="zh-TW" altLang="en-US" sz="2400"/>
        </a:p>
      </dgm:t>
    </dgm:pt>
    <dgm:pt modelId="{093BA97B-C37B-4EE2-A3C0-6317858D4363}">
      <dgm:prSet phldrT="[文字]" custT="1"/>
      <dgm:spPr/>
      <dgm:t>
        <a:bodyPr/>
        <a:lstStyle/>
        <a:p>
          <a:r>
            <a:rPr lang="zh-TW" altLang="en-US" sz="1600" b="1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教師資源庫權限 </a:t>
          </a:r>
          <a:r>
            <a:rPr lang="en-US" altLang="zh-TW" sz="1600" b="1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(</a:t>
          </a:r>
          <a:r>
            <a:rPr lang="zh-TW" altLang="en-US" sz="1600" b="1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教學引導及學習單</a:t>
          </a:r>
          <a:r>
            <a:rPr lang="en-US" altLang="zh-TW" sz="1600" b="1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)</a:t>
          </a:r>
          <a:endParaRPr lang="zh-TW" altLang="en-US" sz="1600" b="1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10F39404-9BB8-4908-B6BB-6EB5C6831FE6}" type="parTrans" cxnId="{313EE0F6-741D-4A5C-9E3E-88B04C0732A1}">
      <dgm:prSet/>
      <dgm:spPr/>
      <dgm:t>
        <a:bodyPr/>
        <a:lstStyle/>
        <a:p>
          <a:endParaRPr lang="zh-TW" altLang="en-US" sz="2400"/>
        </a:p>
      </dgm:t>
    </dgm:pt>
    <dgm:pt modelId="{CB0DDC34-9ECD-41B2-B7E0-CBC9DFDB2EC1}" type="sibTrans" cxnId="{313EE0F6-741D-4A5C-9E3E-88B04C0732A1}">
      <dgm:prSet/>
      <dgm:spPr/>
      <dgm:t>
        <a:bodyPr/>
        <a:lstStyle/>
        <a:p>
          <a:endParaRPr lang="zh-TW" altLang="en-US" sz="2400"/>
        </a:p>
      </dgm:t>
    </dgm:pt>
    <dgm:pt modelId="{5DAE521C-A495-4E6D-AC91-0262EA16C080}">
      <dgm:prSet phldrT="[文字]" custT="1"/>
      <dgm:spPr/>
      <dgm:t>
        <a:bodyPr/>
        <a:lstStyle/>
        <a:p>
          <a:r>
            <a:rPr lang="zh-TW" altLang="en-US" sz="1600" b="1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八大智能辨識圖卡</a:t>
          </a:r>
          <a:endParaRPr lang="zh-TW" altLang="en-US" sz="1600" b="1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6B518352-D654-442E-A32E-D26F7F3114FE}" type="parTrans" cxnId="{6C854782-AF1D-4748-9E4F-C01B50F061CF}">
      <dgm:prSet/>
      <dgm:spPr/>
      <dgm:t>
        <a:bodyPr/>
        <a:lstStyle/>
        <a:p>
          <a:endParaRPr lang="zh-TW" altLang="en-US" sz="2400"/>
        </a:p>
      </dgm:t>
    </dgm:pt>
    <dgm:pt modelId="{300473B3-318F-4930-9258-970D9227DE8E}" type="sibTrans" cxnId="{6C854782-AF1D-4748-9E4F-C01B50F061CF}">
      <dgm:prSet/>
      <dgm:spPr/>
      <dgm:t>
        <a:bodyPr/>
        <a:lstStyle/>
        <a:p>
          <a:endParaRPr lang="zh-TW" altLang="en-US" sz="2400"/>
        </a:p>
      </dgm:t>
    </dgm:pt>
    <dgm:pt modelId="{60AE65E2-C183-45AC-8EE3-DEC3082CD861}" type="pres">
      <dgm:prSet presAssocID="{94344120-DC79-41E7-9E66-E3DE5D6EFCED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970BC4D-D23B-44C0-85D1-8460F066821A}" type="pres">
      <dgm:prSet presAssocID="{3F9F4977-7087-49E5-9725-1ECA812FBF24}" presName="centerShape" presStyleLbl="node0" presStyleIdx="0" presStyleCnt="1"/>
      <dgm:spPr/>
      <dgm:t>
        <a:bodyPr/>
        <a:lstStyle/>
        <a:p>
          <a:endParaRPr lang="zh-TW" altLang="en-US"/>
        </a:p>
      </dgm:t>
    </dgm:pt>
    <dgm:pt modelId="{FDD591EF-5DFE-4936-89FF-95A60CC9AFA4}" type="pres">
      <dgm:prSet presAssocID="{6DDDFFD1-63CF-432B-BD95-9398F8B6CBA3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D631940-28B6-4A8F-9218-CB32033C1356}" type="pres">
      <dgm:prSet presAssocID="{6DDDFFD1-63CF-432B-BD95-9398F8B6CBA3}" presName="dummy" presStyleCnt="0"/>
      <dgm:spPr/>
    </dgm:pt>
    <dgm:pt modelId="{D68F04F5-D1DA-47C0-A7AA-2B2FCB5A238F}" type="pres">
      <dgm:prSet presAssocID="{DE8E539E-E731-47E3-8719-4D6973B859FC}" presName="sibTrans" presStyleLbl="sibTrans2D1" presStyleIdx="0" presStyleCnt="5"/>
      <dgm:spPr/>
      <dgm:t>
        <a:bodyPr/>
        <a:lstStyle/>
        <a:p>
          <a:endParaRPr lang="zh-TW" altLang="en-US"/>
        </a:p>
      </dgm:t>
    </dgm:pt>
    <dgm:pt modelId="{BE4D05A6-9D37-4D23-A193-96D865B91BBB}" type="pres">
      <dgm:prSet presAssocID="{0AD8AD87-FD70-458C-9338-2AF840CAF733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F78E7E2-9F30-4C82-94D8-4B983BAD516A}" type="pres">
      <dgm:prSet presAssocID="{0AD8AD87-FD70-458C-9338-2AF840CAF733}" presName="dummy" presStyleCnt="0"/>
      <dgm:spPr/>
    </dgm:pt>
    <dgm:pt modelId="{C8B9968C-2437-4624-9619-B28B49CF9937}" type="pres">
      <dgm:prSet presAssocID="{19BE2F20-B95A-48C7-BE05-B16C326BF12F}" presName="sibTrans" presStyleLbl="sibTrans2D1" presStyleIdx="1" presStyleCnt="5"/>
      <dgm:spPr/>
      <dgm:t>
        <a:bodyPr/>
        <a:lstStyle/>
        <a:p>
          <a:endParaRPr lang="zh-TW" altLang="en-US"/>
        </a:p>
      </dgm:t>
    </dgm:pt>
    <dgm:pt modelId="{816AC011-3392-47F2-B43A-EE722145BB72}" type="pres">
      <dgm:prSet presAssocID="{6B282575-C073-455A-9F04-E718BF51DEC4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297603E-6C95-4EC2-A064-14D3CE94ED35}" type="pres">
      <dgm:prSet presAssocID="{6B282575-C073-455A-9F04-E718BF51DEC4}" presName="dummy" presStyleCnt="0"/>
      <dgm:spPr/>
    </dgm:pt>
    <dgm:pt modelId="{85434706-10AF-4F77-9724-68E0AACC7741}" type="pres">
      <dgm:prSet presAssocID="{AA9CCD86-538F-4234-B32C-155CE3B40081}" presName="sibTrans" presStyleLbl="sibTrans2D1" presStyleIdx="2" presStyleCnt="5"/>
      <dgm:spPr/>
      <dgm:t>
        <a:bodyPr/>
        <a:lstStyle/>
        <a:p>
          <a:endParaRPr lang="zh-TW" altLang="en-US"/>
        </a:p>
      </dgm:t>
    </dgm:pt>
    <dgm:pt modelId="{27022090-F692-4841-AA69-CE011EE4632F}" type="pres">
      <dgm:prSet presAssocID="{093BA97B-C37B-4EE2-A3C0-6317858D4363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973768B-726F-4483-9CD7-562EEC4E3E23}" type="pres">
      <dgm:prSet presAssocID="{093BA97B-C37B-4EE2-A3C0-6317858D4363}" presName="dummy" presStyleCnt="0"/>
      <dgm:spPr/>
    </dgm:pt>
    <dgm:pt modelId="{71B27EC6-DD7C-4188-98E2-2EFF73C9F776}" type="pres">
      <dgm:prSet presAssocID="{CB0DDC34-9ECD-41B2-B7E0-CBC9DFDB2EC1}" presName="sibTrans" presStyleLbl="sibTrans2D1" presStyleIdx="3" presStyleCnt="5"/>
      <dgm:spPr/>
      <dgm:t>
        <a:bodyPr/>
        <a:lstStyle/>
        <a:p>
          <a:endParaRPr lang="zh-TW" altLang="en-US"/>
        </a:p>
      </dgm:t>
    </dgm:pt>
    <dgm:pt modelId="{2298AB9B-DAFC-4CC5-82BE-2A76E980C5F2}" type="pres">
      <dgm:prSet presAssocID="{5DAE521C-A495-4E6D-AC91-0262EA16C080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79D8F9A-411E-41E4-8005-4294B674476E}" type="pres">
      <dgm:prSet presAssocID="{5DAE521C-A495-4E6D-AC91-0262EA16C080}" presName="dummy" presStyleCnt="0"/>
      <dgm:spPr/>
    </dgm:pt>
    <dgm:pt modelId="{414B7764-B22C-47E7-9AB2-EA2C82AF3331}" type="pres">
      <dgm:prSet presAssocID="{300473B3-318F-4930-9258-970D9227DE8E}" presName="sibTrans" presStyleLbl="sibTrans2D1" presStyleIdx="4" presStyleCnt="5"/>
      <dgm:spPr/>
      <dgm:t>
        <a:bodyPr/>
        <a:lstStyle/>
        <a:p>
          <a:endParaRPr lang="zh-TW" altLang="en-US"/>
        </a:p>
      </dgm:t>
    </dgm:pt>
  </dgm:ptLst>
  <dgm:cxnLst>
    <dgm:cxn modelId="{6C854782-AF1D-4748-9E4F-C01B50F061CF}" srcId="{3F9F4977-7087-49E5-9725-1ECA812FBF24}" destId="{5DAE521C-A495-4E6D-AC91-0262EA16C080}" srcOrd="4" destOrd="0" parTransId="{6B518352-D654-442E-A32E-D26F7F3114FE}" sibTransId="{300473B3-318F-4930-9258-970D9227DE8E}"/>
    <dgm:cxn modelId="{9449CB0D-BE10-43A2-92AB-D150231C74CB}" type="presOf" srcId="{0AD8AD87-FD70-458C-9338-2AF840CAF733}" destId="{BE4D05A6-9D37-4D23-A193-96D865B91BBB}" srcOrd="0" destOrd="0" presId="urn:microsoft.com/office/officeart/2005/8/layout/radial6#1"/>
    <dgm:cxn modelId="{C56E8EB4-D1FA-46FC-8000-B8CD057FA0ED}" type="presOf" srcId="{300473B3-318F-4930-9258-970D9227DE8E}" destId="{414B7764-B22C-47E7-9AB2-EA2C82AF3331}" srcOrd="0" destOrd="0" presId="urn:microsoft.com/office/officeart/2005/8/layout/radial6#1"/>
    <dgm:cxn modelId="{84A6CFFF-B4D9-49B2-B00D-14191DE09004}" type="presOf" srcId="{093BA97B-C37B-4EE2-A3C0-6317858D4363}" destId="{27022090-F692-4841-AA69-CE011EE4632F}" srcOrd="0" destOrd="0" presId="urn:microsoft.com/office/officeart/2005/8/layout/radial6#1"/>
    <dgm:cxn modelId="{6AC4024F-96A0-4CAB-A23A-64376C4B6B2F}" srcId="{94344120-DC79-41E7-9E66-E3DE5D6EFCED}" destId="{3F9F4977-7087-49E5-9725-1ECA812FBF24}" srcOrd="0" destOrd="0" parTransId="{883456E1-D9DD-4D74-A732-599826C8A087}" sibTransId="{1864C402-ACDE-4A70-9112-D0E5835DF70C}"/>
    <dgm:cxn modelId="{C59F91FC-14AF-44F8-8036-B66DE97E9860}" srcId="{3F9F4977-7087-49E5-9725-1ECA812FBF24}" destId="{0AD8AD87-FD70-458C-9338-2AF840CAF733}" srcOrd="1" destOrd="0" parTransId="{79C83993-DFA7-4BAD-9B3E-BB3C9CE9915E}" sibTransId="{19BE2F20-B95A-48C7-BE05-B16C326BF12F}"/>
    <dgm:cxn modelId="{45ED7E28-2918-4786-B896-8CC21B1F3D01}" srcId="{3F9F4977-7087-49E5-9725-1ECA812FBF24}" destId="{6DDDFFD1-63CF-432B-BD95-9398F8B6CBA3}" srcOrd="0" destOrd="0" parTransId="{B702B1A9-E1E4-4994-95C6-7E12CCF04B4D}" sibTransId="{DE8E539E-E731-47E3-8719-4D6973B859FC}"/>
    <dgm:cxn modelId="{EE3718C5-44F1-48D7-BC72-20FCA43A16E7}" type="presOf" srcId="{AA9CCD86-538F-4234-B32C-155CE3B40081}" destId="{85434706-10AF-4F77-9724-68E0AACC7741}" srcOrd="0" destOrd="0" presId="urn:microsoft.com/office/officeart/2005/8/layout/radial6#1"/>
    <dgm:cxn modelId="{B5159CE3-FF8C-42A7-9BA4-C8CDAA10D410}" type="presOf" srcId="{CB0DDC34-9ECD-41B2-B7E0-CBC9DFDB2EC1}" destId="{71B27EC6-DD7C-4188-98E2-2EFF73C9F776}" srcOrd="0" destOrd="0" presId="urn:microsoft.com/office/officeart/2005/8/layout/radial6#1"/>
    <dgm:cxn modelId="{3711975B-44E7-4664-A1BF-7BABABF66F5A}" srcId="{3F9F4977-7087-49E5-9725-1ECA812FBF24}" destId="{6B282575-C073-455A-9F04-E718BF51DEC4}" srcOrd="2" destOrd="0" parTransId="{1A8D638D-CBEB-40D8-94BC-2511F29C0EC5}" sibTransId="{AA9CCD86-538F-4234-B32C-155CE3B40081}"/>
    <dgm:cxn modelId="{CA34EF6A-5429-4F99-AFAE-D012C7689535}" type="presOf" srcId="{19BE2F20-B95A-48C7-BE05-B16C326BF12F}" destId="{C8B9968C-2437-4624-9619-B28B49CF9937}" srcOrd="0" destOrd="0" presId="urn:microsoft.com/office/officeart/2005/8/layout/radial6#1"/>
    <dgm:cxn modelId="{0FD2D64F-2F25-4791-AF94-CC902E3576D2}" type="presOf" srcId="{6B282575-C073-455A-9F04-E718BF51DEC4}" destId="{816AC011-3392-47F2-B43A-EE722145BB72}" srcOrd="0" destOrd="0" presId="urn:microsoft.com/office/officeart/2005/8/layout/radial6#1"/>
    <dgm:cxn modelId="{BE07BE5E-0C87-4DF7-A184-78D8BA52914E}" type="presOf" srcId="{94344120-DC79-41E7-9E66-E3DE5D6EFCED}" destId="{60AE65E2-C183-45AC-8EE3-DEC3082CD861}" srcOrd="0" destOrd="0" presId="urn:microsoft.com/office/officeart/2005/8/layout/radial6#1"/>
    <dgm:cxn modelId="{99C32C58-E9C7-416F-BE16-3AB89513613A}" type="presOf" srcId="{5DAE521C-A495-4E6D-AC91-0262EA16C080}" destId="{2298AB9B-DAFC-4CC5-82BE-2A76E980C5F2}" srcOrd="0" destOrd="0" presId="urn:microsoft.com/office/officeart/2005/8/layout/radial6#1"/>
    <dgm:cxn modelId="{A8ED27CB-25C8-4587-84C9-1D81E61751BF}" type="presOf" srcId="{6DDDFFD1-63CF-432B-BD95-9398F8B6CBA3}" destId="{FDD591EF-5DFE-4936-89FF-95A60CC9AFA4}" srcOrd="0" destOrd="0" presId="urn:microsoft.com/office/officeart/2005/8/layout/radial6#1"/>
    <dgm:cxn modelId="{8A4A2386-293E-4668-A4C4-9BE901A9987B}" type="presOf" srcId="{DE8E539E-E731-47E3-8719-4D6973B859FC}" destId="{D68F04F5-D1DA-47C0-A7AA-2B2FCB5A238F}" srcOrd="0" destOrd="0" presId="urn:microsoft.com/office/officeart/2005/8/layout/radial6#1"/>
    <dgm:cxn modelId="{7AC103CA-6505-4122-9C9F-2DC4255FE7BF}" type="presOf" srcId="{3F9F4977-7087-49E5-9725-1ECA812FBF24}" destId="{8970BC4D-D23B-44C0-85D1-8460F066821A}" srcOrd="0" destOrd="0" presId="urn:microsoft.com/office/officeart/2005/8/layout/radial6#1"/>
    <dgm:cxn modelId="{313EE0F6-741D-4A5C-9E3E-88B04C0732A1}" srcId="{3F9F4977-7087-49E5-9725-1ECA812FBF24}" destId="{093BA97B-C37B-4EE2-A3C0-6317858D4363}" srcOrd="3" destOrd="0" parTransId="{10F39404-9BB8-4908-B6BB-6EB5C6831FE6}" sibTransId="{CB0DDC34-9ECD-41B2-B7E0-CBC9DFDB2EC1}"/>
    <dgm:cxn modelId="{DD9ECC58-67E5-42A7-9E1C-54985E7628F6}" type="presParOf" srcId="{60AE65E2-C183-45AC-8EE3-DEC3082CD861}" destId="{8970BC4D-D23B-44C0-85D1-8460F066821A}" srcOrd="0" destOrd="0" presId="urn:microsoft.com/office/officeart/2005/8/layout/radial6#1"/>
    <dgm:cxn modelId="{35EA95EE-B650-4A8C-9107-A7DE7DC0177F}" type="presParOf" srcId="{60AE65E2-C183-45AC-8EE3-DEC3082CD861}" destId="{FDD591EF-5DFE-4936-89FF-95A60CC9AFA4}" srcOrd="1" destOrd="0" presId="urn:microsoft.com/office/officeart/2005/8/layout/radial6#1"/>
    <dgm:cxn modelId="{49A57CEF-E54B-44A6-B962-83B90941B2A3}" type="presParOf" srcId="{60AE65E2-C183-45AC-8EE3-DEC3082CD861}" destId="{0D631940-28B6-4A8F-9218-CB32033C1356}" srcOrd="2" destOrd="0" presId="urn:microsoft.com/office/officeart/2005/8/layout/radial6#1"/>
    <dgm:cxn modelId="{FE1BBC34-DCCB-47EB-919D-0BBCDF0250F8}" type="presParOf" srcId="{60AE65E2-C183-45AC-8EE3-DEC3082CD861}" destId="{D68F04F5-D1DA-47C0-A7AA-2B2FCB5A238F}" srcOrd="3" destOrd="0" presId="urn:microsoft.com/office/officeart/2005/8/layout/radial6#1"/>
    <dgm:cxn modelId="{68F5392F-CBA5-491E-9BC6-8502BE5B388B}" type="presParOf" srcId="{60AE65E2-C183-45AC-8EE3-DEC3082CD861}" destId="{BE4D05A6-9D37-4D23-A193-96D865B91BBB}" srcOrd="4" destOrd="0" presId="urn:microsoft.com/office/officeart/2005/8/layout/radial6#1"/>
    <dgm:cxn modelId="{AB747781-F73D-46E9-B577-D80ED254CC8B}" type="presParOf" srcId="{60AE65E2-C183-45AC-8EE3-DEC3082CD861}" destId="{2F78E7E2-9F30-4C82-94D8-4B983BAD516A}" srcOrd="5" destOrd="0" presId="urn:microsoft.com/office/officeart/2005/8/layout/radial6#1"/>
    <dgm:cxn modelId="{538F56DD-FA9A-4228-9948-C7C34820D689}" type="presParOf" srcId="{60AE65E2-C183-45AC-8EE3-DEC3082CD861}" destId="{C8B9968C-2437-4624-9619-B28B49CF9937}" srcOrd="6" destOrd="0" presId="urn:microsoft.com/office/officeart/2005/8/layout/radial6#1"/>
    <dgm:cxn modelId="{78810862-DD60-46FD-AD5B-695DC689FCD7}" type="presParOf" srcId="{60AE65E2-C183-45AC-8EE3-DEC3082CD861}" destId="{816AC011-3392-47F2-B43A-EE722145BB72}" srcOrd="7" destOrd="0" presId="urn:microsoft.com/office/officeart/2005/8/layout/radial6#1"/>
    <dgm:cxn modelId="{AA9BE8BC-FA75-40F7-823A-8C80A17AF9D9}" type="presParOf" srcId="{60AE65E2-C183-45AC-8EE3-DEC3082CD861}" destId="{B297603E-6C95-4EC2-A064-14D3CE94ED35}" srcOrd="8" destOrd="0" presId="urn:microsoft.com/office/officeart/2005/8/layout/radial6#1"/>
    <dgm:cxn modelId="{585FF461-775C-4C1F-BB47-D2A0AC99D8F2}" type="presParOf" srcId="{60AE65E2-C183-45AC-8EE3-DEC3082CD861}" destId="{85434706-10AF-4F77-9724-68E0AACC7741}" srcOrd="9" destOrd="0" presId="urn:microsoft.com/office/officeart/2005/8/layout/radial6#1"/>
    <dgm:cxn modelId="{DC752ECC-22DB-453A-B1F7-893748B7E4AE}" type="presParOf" srcId="{60AE65E2-C183-45AC-8EE3-DEC3082CD861}" destId="{27022090-F692-4841-AA69-CE011EE4632F}" srcOrd="10" destOrd="0" presId="urn:microsoft.com/office/officeart/2005/8/layout/radial6#1"/>
    <dgm:cxn modelId="{34583792-B341-4E12-94A0-284C98938698}" type="presParOf" srcId="{60AE65E2-C183-45AC-8EE3-DEC3082CD861}" destId="{1973768B-726F-4483-9CD7-562EEC4E3E23}" srcOrd="11" destOrd="0" presId="urn:microsoft.com/office/officeart/2005/8/layout/radial6#1"/>
    <dgm:cxn modelId="{8F3E9EF1-0CD8-4D61-880B-DAACA2A7F5CA}" type="presParOf" srcId="{60AE65E2-C183-45AC-8EE3-DEC3082CD861}" destId="{71B27EC6-DD7C-4188-98E2-2EFF73C9F776}" srcOrd="12" destOrd="0" presId="urn:microsoft.com/office/officeart/2005/8/layout/radial6#1"/>
    <dgm:cxn modelId="{E417BA1D-6D69-4664-8821-6417C0E1522F}" type="presParOf" srcId="{60AE65E2-C183-45AC-8EE3-DEC3082CD861}" destId="{2298AB9B-DAFC-4CC5-82BE-2A76E980C5F2}" srcOrd="13" destOrd="0" presId="urn:microsoft.com/office/officeart/2005/8/layout/radial6#1"/>
    <dgm:cxn modelId="{066E3A4B-C1CA-4CE0-A0C0-448135785D7C}" type="presParOf" srcId="{60AE65E2-C183-45AC-8EE3-DEC3082CD861}" destId="{679D8F9A-411E-41E4-8005-4294B674476E}" srcOrd="14" destOrd="0" presId="urn:microsoft.com/office/officeart/2005/8/layout/radial6#1"/>
    <dgm:cxn modelId="{1E39DD54-2729-4488-9BD8-4947C88E134F}" type="presParOf" srcId="{60AE65E2-C183-45AC-8EE3-DEC3082CD861}" destId="{414B7764-B22C-47E7-9AB2-EA2C82AF3331}" srcOrd="15" destOrd="0" presId="urn:microsoft.com/office/officeart/2005/8/layout/radial6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B60D6B-7530-476C-92BF-D759148CD09B}">
      <dsp:nvSpPr>
        <dsp:cNvPr id="0" name=""/>
        <dsp:cNvSpPr/>
      </dsp:nvSpPr>
      <dsp:spPr>
        <a:xfrm>
          <a:off x="3869046" y="2367229"/>
          <a:ext cx="2893279" cy="2893279"/>
        </a:xfrm>
        <a:prstGeom prst="gear9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200" b="1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AR </a:t>
          </a:r>
          <a:r>
            <a:rPr lang="zh-TW" altLang="en-US" sz="3200" b="1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智慧情境教室</a:t>
          </a:r>
          <a:endParaRPr lang="zh-TW" altLang="en-US" sz="3200" b="1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4450724" y="3044966"/>
        <a:ext cx="1729923" cy="1487205"/>
      </dsp:txXfrm>
    </dsp:sp>
    <dsp:sp modelId="{82837075-ABBA-4DBD-BA29-651200F8144D}">
      <dsp:nvSpPr>
        <dsp:cNvPr id="0" name=""/>
        <dsp:cNvSpPr/>
      </dsp:nvSpPr>
      <dsp:spPr>
        <a:xfrm>
          <a:off x="2185683" y="1683362"/>
          <a:ext cx="2104203" cy="2104203"/>
        </a:xfrm>
        <a:prstGeom prst="gear6">
          <a:avLst/>
        </a:prstGeom>
        <a:solidFill>
          <a:schemeClr val="accent4">
            <a:hueOff val="5197847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b="1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AR (</a:t>
          </a:r>
          <a:r>
            <a:rPr lang="zh-TW" altLang="en-US" sz="2000" b="1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擴增實境</a:t>
          </a:r>
          <a:r>
            <a:rPr lang="en-US" altLang="zh-TW" sz="2000" b="1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) APP</a:t>
          </a:r>
          <a:endParaRPr lang="zh-TW" altLang="en-US" sz="2000" b="1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2715422" y="2216303"/>
        <a:ext cx="1044725" cy="1038321"/>
      </dsp:txXfrm>
    </dsp:sp>
    <dsp:sp modelId="{2CCA08A0-EADB-4027-B2A4-1E8F0F941254}">
      <dsp:nvSpPr>
        <dsp:cNvPr id="0" name=""/>
        <dsp:cNvSpPr/>
      </dsp:nvSpPr>
      <dsp:spPr>
        <a:xfrm rot="20700000">
          <a:off x="3364252" y="231677"/>
          <a:ext cx="2061690" cy="2061690"/>
        </a:xfrm>
        <a:prstGeom prst="gear6">
          <a:avLst/>
        </a:prstGeom>
        <a:solidFill>
          <a:schemeClr val="accent4">
            <a:hueOff val="10395693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700" b="1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數位學習網站</a:t>
          </a:r>
          <a:endParaRPr lang="zh-TW" altLang="en-US" sz="2700" b="1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 rot="-20700000">
        <a:off x="3816441" y="683866"/>
        <a:ext cx="1157311" cy="1157311"/>
      </dsp:txXfrm>
    </dsp:sp>
    <dsp:sp modelId="{68D1CF85-2DC7-4D2D-A1B7-42B80540E3A8}">
      <dsp:nvSpPr>
        <dsp:cNvPr id="0" name=""/>
        <dsp:cNvSpPr/>
      </dsp:nvSpPr>
      <dsp:spPr>
        <a:xfrm>
          <a:off x="3658454" y="1923847"/>
          <a:ext cx="3703398" cy="3703398"/>
        </a:xfrm>
        <a:prstGeom prst="circularArrow">
          <a:avLst>
            <a:gd name="adj1" fmla="val 4688"/>
            <a:gd name="adj2" fmla="val 299029"/>
            <a:gd name="adj3" fmla="val 2536858"/>
            <a:gd name="adj4" fmla="val 15817401"/>
            <a:gd name="adj5" fmla="val 546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CDB9EA-B24F-446D-9ADA-650E2BF8B273}">
      <dsp:nvSpPr>
        <dsp:cNvPr id="0" name=""/>
        <dsp:cNvSpPr/>
      </dsp:nvSpPr>
      <dsp:spPr>
        <a:xfrm>
          <a:off x="1813033" y="1213206"/>
          <a:ext cx="2690750" cy="2690750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4">
            <a:hueOff val="5197847"/>
            <a:satOff val="-23984"/>
            <a:lumOff val="88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5891AB-9514-4458-A2C7-82D2FF27BE38}">
      <dsp:nvSpPr>
        <dsp:cNvPr id="0" name=""/>
        <dsp:cNvSpPr/>
      </dsp:nvSpPr>
      <dsp:spPr>
        <a:xfrm>
          <a:off x="2887362" y="-224486"/>
          <a:ext cx="2901170" cy="2901170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10395693"/>
            <a:satOff val="-47968"/>
            <a:lumOff val="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0A5458-7109-43FE-8956-DCE9CCA08F44}">
      <dsp:nvSpPr>
        <dsp:cNvPr id="0" name=""/>
        <dsp:cNvSpPr/>
      </dsp:nvSpPr>
      <dsp:spPr>
        <a:xfrm>
          <a:off x="3480037" y="2156748"/>
          <a:ext cx="2636025" cy="2636025"/>
        </a:xfrm>
        <a:prstGeom prst="gear9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招生問班</a:t>
          </a:r>
          <a:endParaRPr lang="zh-TW" altLang="en-US" sz="2400" b="1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4009995" y="2774224"/>
        <a:ext cx="1576109" cy="1354972"/>
      </dsp:txXfrm>
    </dsp:sp>
    <dsp:sp modelId="{6104C0D2-5F29-4727-AE02-D216C4AD8D68}">
      <dsp:nvSpPr>
        <dsp:cNvPr id="0" name=""/>
        <dsp:cNvSpPr/>
      </dsp:nvSpPr>
      <dsp:spPr>
        <a:xfrm>
          <a:off x="1946349" y="1533687"/>
          <a:ext cx="1917109" cy="1917109"/>
        </a:xfrm>
        <a:prstGeom prst="gear6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學習角佈置規劃</a:t>
          </a:r>
          <a:endParaRPr lang="zh-TW" altLang="en-US" sz="2000" b="1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2428987" y="2019242"/>
        <a:ext cx="951833" cy="945999"/>
      </dsp:txXfrm>
    </dsp:sp>
    <dsp:sp modelId="{06E3D8E9-B417-437E-9D1A-DF4BEE26993A}">
      <dsp:nvSpPr>
        <dsp:cNvPr id="0" name=""/>
        <dsp:cNvSpPr/>
      </dsp:nvSpPr>
      <dsp:spPr>
        <a:xfrm rot="20700000">
          <a:off x="3020126" y="211077"/>
          <a:ext cx="1878376" cy="1878376"/>
        </a:xfrm>
        <a:prstGeom prst="gear6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每月主題活動使用</a:t>
          </a:r>
          <a:endParaRPr lang="zh-TW" altLang="en-US" sz="1800" b="1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 rot="-20700000">
        <a:off x="3432109" y="623060"/>
        <a:ext cx="1054410" cy="1054410"/>
      </dsp:txXfrm>
    </dsp:sp>
    <dsp:sp modelId="{16B6BEC4-B9E1-421B-B9A1-5808D433EEE3}">
      <dsp:nvSpPr>
        <dsp:cNvPr id="0" name=""/>
        <dsp:cNvSpPr/>
      </dsp:nvSpPr>
      <dsp:spPr>
        <a:xfrm>
          <a:off x="3283968" y="1755199"/>
          <a:ext cx="3374112" cy="3374112"/>
        </a:xfrm>
        <a:prstGeom prst="circularArrow">
          <a:avLst>
            <a:gd name="adj1" fmla="val 4688"/>
            <a:gd name="adj2" fmla="val 299029"/>
            <a:gd name="adj3" fmla="val 2528815"/>
            <a:gd name="adj4" fmla="val 15834291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9CF595-1702-4734-83B4-D226C79FF51E}">
      <dsp:nvSpPr>
        <dsp:cNvPr id="0" name=""/>
        <dsp:cNvSpPr/>
      </dsp:nvSpPr>
      <dsp:spPr>
        <a:xfrm>
          <a:off x="1606833" y="1106935"/>
          <a:ext cx="2451503" cy="2451503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B0EFB2-F345-4457-BBA9-FBB530025365}">
      <dsp:nvSpPr>
        <dsp:cNvPr id="0" name=""/>
        <dsp:cNvSpPr/>
      </dsp:nvSpPr>
      <dsp:spPr>
        <a:xfrm>
          <a:off x="2585638" y="-202925"/>
          <a:ext cx="2643214" cy="264321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258754-F656-451D-BF04-B5E83C0721E3}">
      <dsp:nvSpPr>
        <dsp:cNvPr id="0" name=""/>
        <dsp:cNvSpPr/>
      </dsp:nvSpPr>
      <dsp:spPr>
        <a:xfrm>
          <a:off x="0" y="0"/>
          <a:ext cx="5001711" cy="100756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暖身及利用教學</a:t>
          </a:r>
          <a:r>
            <a:rPr lang="en-US" altLang="zh-TW" sz="2400" b="1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PPT</a:t>
          </a:r>
          <a:r>
            <a:rPr lang="zh-TW" altLang="en-US" sz="2400" b="1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教授本次內容 </a:t>
          </a:r>
          <a:r>
            <a:rPr lang="en-US" altLang="zh-TW" sz="2200" b="1" u="sng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(15 </a:t>
          </a:r>
          <a:r>
            <a:rPr lang="zh-TW" altLang="en-US" sz="2200" b="1" u="sng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分鐘</a:t>
          </a:r>
          <a:r>
            <a:rPr lang="en-US" altLang="zh-TW" sz="2200" b="1" u="sng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)</a:t>
          </a:r>
          <a:endParaRPr lang="zh-TW" altLang="en-US" sz="2200" b="1" u="sng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29511" y="29511"/>
        <a:ext cx="3914466" cy="948545"/>
      </dsp:txXfrm>
    </dsp:sp>
    <dsp:sp modelId="{EF7D9355-F39B-4C33-BA99-73CD4B94440D}">
      <dsp:nvSpPr>
        <dsp:cNvPr id="0" name=""/>
        <dsp:cNvSpPr/>
      </dsp:nvSpPr>
      <dsp:spPr>
        <a:xfrm>
          <a:off x="441327" y="1175494"/>
          <a:ext cx="5001711" cy="1007567"/>
        </a:xfrm>
        <a:prstGeom prst="roundRect">
          <a:avLst>
            <a:gd name="adj" fmla="val 10000"/>
          </a:avLst>
        </a:prstGeom>
        <a:solidFill>
          <a:schemeClr val="accent4">
            <a:hueOff val="5197847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100" b="1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AR</a:t>
          </a:r>
          <a:r>
            <a:rPr lang="zh-TW" altLang="en-US" sz="3100" b="1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探索 </a:t>
          </a:r>
          <a:r>
            <a:rPr lang="en-US" altLang="zh-TW" sz="2200" b="1" u="sng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(15</a:t>
          </a:r>
          <a:r>
            <a:rPr lang="zh-TW" altLang="en-US" sz="2200" b="1" u="sng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分鐘</a:t>
          </a:r>
          <a:r>
            <a:rPr lang="en-US" altLang="zh-TW" sz="2200" b="1" u="sng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)</a:t>
          </a:r>
          <a:endParaRPr lang="zh-TW" altLang="en-US" sz="2200" b="1" u="sng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470838" y="1205005"/>
        <a:ext cx="3846443" cy="948545"/>
      </dsp:txXfrm>
    </dsp:sp>
    <dsp:sp modelId="{528697DF-E4A3-4553-A7AC-FB65FD2B55FE}">
      <dsp:nvSpPr>
        <dsp:cNvPr id="0" name=""/>
        <dsp:cNvSpPr/>
      </dsp:nvSpPr>
      <dsp:spPr>
        <a:xfrm>
          <a:off x="882654" y="2350989"/>
          <a:ext cx="5001711" cy="1007567"/>
        </a:xfrm>
        <a:prstGeom prst="roundRect">
          <a:avLst>
            <a:gd name="adj" fmla="val 10000"/>
          </a:avLst>
        </a:prstGeom>
        <a:solidFill>
          <a:schemeClr val="accent4">
            <a:hueOff val="10395693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100" b="1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學習單練習 </a:t>
          </a:r>
          <a:r>
            <a:rPr lang="en-US" altLang="zh-TW" sz="2200" b="1" u="sng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(10</a:t>
          </a:r>
          <a:r>
            <a:rPr lang="zh-TW" altLang="en-US" sz="2200" b="1" u="sng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分鐘</a:t>
          </a:r>
          <a:r>
            <a:rPr lang="en-US" altLang="zh-TW" sz="2200" b="1" u="sng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)</a:t>
          </a:r>
          <a:endParaRPr lang="zh-TW" altLang="en-US" sz="2200" b="1" u="sng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912165" y="2380500"/>
        <a:ext cx="3846443" cy="948545"/>
      </dsp:txXfrm>
    </dsp:sp>
    <dsp:sp modelId="{20B52687-D949-4CF0-9579-12E7F87D7A38}">
      <dsp:nvSpPr>
        <dsp:cNvPr id="0" name=""/>
        <dsp:cNvSpPr/>
      </dsp:nvSpPr>
      <dsp:spPr>
        <a:xfrm>
          <a:off x="4346792" y="764071"/>
          <a:ext cx="654918" cy="654918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900" kern="1200"/>
        </a:p>
      </dsp:txBody>
      <dsp:txXfrm>
        <a:off x="4494149" y="764071"/>
        <a:ext cx="360204" cy="492826"/>
      </dsp:txXfrm>
    </dsp:sp>
    <dsp:sp modelId="{81E05DB7-2963-4CEE-B131-803F2797F1C8}">
      <dsp:nvSpPr>
        <dsp:cNvPr id="0" name=""/>
        <dsp:cNvSpPr/>
      </dsp:nvSpPr>
      <dsp:spPr>
        <a:xfrm>
          <a:off x="4788119" y="1932849"/>
          <a:ext cx="654918" cy="654918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900" kern="1200"/>
        </a:p>
      </dsp:txBody>
      <dsp:txXfrm>
        <a:off x="4935476" y="1932849"/>
        <a:ext cx="360204" cy="49282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4B7764-B22C-47E7-9AB2-EA2C82AF3331}">
      <dsp:nvSpPr>
        <dsp:cNvPr id="0" name=""/>
        <dsp:cNvSpPr/>
      </dsp:nvSpPr>
      <dsp:spPr>
        <a:xfrm>
          <a:off x="2315061" y="676538"/>
          <a:ext cx="4505791" cy="4505791"/>
        </a:xfrm>
        <a:prstGeom prst="blockArc">
          <a:avLst>
            <a:gd name="adj1" fmla="val 11880000"/>
            <a:gd name="adj2" fmla="val 16200000"/>
            <a:gd name="adj3" fmla="val 464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B27EC6-DD7C-4188-98E2-2EFF73C9F776}">
      <dsp:nvSpPr>
        <dsp:cNvPr id="0" name=""/>
        <dsp:cNvSpPr/>
      </dsp:nvSpPr>
      <dsp:spPr>
        <a:xfrm>
          <a:off x="2315061" y="676538"/>
          <a:ext cx="4505791" cy="4505791"/>
        </a:xfrm>
        <a:prstGeom prst="blockArc">
          <a:avLst>
            <a:gd name="adj1" fmla="val 7560000"/>
            <a:gd name="adj2" fmla="val 11880000"/>
            <a:gd name="adj3" fmla="val 4640"/>
          </a:avLst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434706-10AF-4F77-9724-68E0AACC7741}">
      <dsp:nvSpPr>
        <dsp:cNvPr id="0" name=""/>
        <dsp:cNvSpPr/>
      </dsp:nvSpPr>
      <dsp:spPr>
        <a:xfrm>
          <a:off x="2315061" y="676538"/>
          <a:ext cx="4505791" cy="4505791"/>
        </a:xfrm>
        <a:prstGeom prst="blockArc">
          <a:avLst>
            <a:gd name="adj1" fmla="val 3240000"/>
            <a:gd name="adj2" fmla="val 7560000"/>
            <a:gd name="adj3" fmla="val 464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B9968C-2437-4624-9619-B28B49CF9937}">
      <dsp:nvSpPr>
        <dsp:cNvPr id="0" name=""/>
        <dsp:cNvSpPr/>
      </dsp:nvSpPr>
      <dsp:spPr>
        <a:xfrm>
          <a:off x="2315061" y="676538"/>
          <a:ext cx="4505791" cy="4505791"/>
        </a:xfrm>
        <a:prstGeom prst="blockArc">
          <a:avLst>
            <a:gd name="adj1" fmla="val 20520000"/>
            <a:gd name="adj2" fmla="val 3240000"/>
            <a:gd name="adj3" fmla="val 4640"/>
          </a:avLst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8F04F5-D1DA-47C0-A7AA-2B2FCB5A238F}">
      <dsp:nvSpPr>
        <dsp:cNvPr id="0" name=""/>
        <dsp:cNvSpPr/>
      </dsp:nvSpPr>
      <dsp:spPr>
        <a:xfrm>
          <a:off x="2315061" y="676538"/>
          <a:ext cx="4505791" cy="4505791"/>
        </a:xfrm>
        <a:prstGeom prst="blockArc">
          <a:avLst>
            <a:gd name="adj1" fmla="val 16200000"/>
            <a:gd name="adj2" fmla="val 20520000"/>
            <a:gd name="adj3" fmla="val 46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70BC4D-D23B-44C0-85D1-8460F066821A}">
      <dsp:nvSpPr>
        <dsp:cNvPr id="0" name=""/>
        <dsp:cNvSpPr/>
      </dsp:nvSpPr>
      <dsp:spPr>
        <a:xfrm>
          <a:off x="3530798" y="1892276"/>
          <a:ext cx="2074316" cy="20743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b="1" kern="1200" dirty="0" err="1" smtClean="0">
              <a:latin typeface="Microsoft YaHei" panose="020B0503020204020204" pitchFamily="34" charset="-122"/>
              <a:ea typeface="Microsoft YaHei" panose="020B0503020204020204" pitchFamily="34" charset="-122"/>
            </a:rPr>
            <a:t>KidsABC</a:t>
          </a:r>
          <a:r>
            <a:rPr lang="en-US" altLang="zh-TW" sz="1600" b="1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 AR </a:t>
          </a:r>
          <a:r>
            <a:rPr lang="zh-TW" altLang="en-US" sz="1600" b="1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情境智慧教室</a:t>
          </a:r>
          <a:endParaRPr lang="zh-TW" altLang="en-US" sz="1600" b="1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3834575" y="2196053"/>
        <a:ext cx="1466762" cy="1466762"/>
      </dsp:txXfrm>
    </dsp:sp>
    <dsp:sp modelId="{FDD591EF-5DFE-4936-89FF-95A60CC9AFA4}">
      <dsp:nvSpPr>
        <dsp:cNvPr id="0" name=""/>
        <dsp:cNvSpPr/>
      </dsp:nvSpPr>
      <dsp:spPr>
        <a:xfrm>
          <a:off x="3841946" y="2800"/>
          <a:ext cx="1452021" cy="145202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情境牆面布置規劃</a:t>
          </a:r>
          <a:endParaRPr lang="zh-TW" altLang="en-US" sz="1600" b="1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4054590" y="215444"/>
        <a:ext cx="1026733" cy="1026733"/>
      </dsp:txXfrm>
    </dsp:sp>
    <dsp:sp modelId="{BE4D05A6-9D37-4D23-A193-96D865B91BBB}">
      <dsp:nvSpPr>
        <dsp:cNvPr id="0" name=""/>
        <dsp:cNvSpPr/>
      </dsp:nvSpPr>
      <dsp:spPr>
        <a:xfrm>
          <a:off x="5934863" y="1523393"/>
          <a:ext cx="1452021" cy="1452021"/>
        </a:xfrm>
        <a:prstGeom prst="ellipse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情境牆面大圖授權</a:t>
          </a:r>
          <a:endParaRPr lang="zh-TW" altLang="en-US" sz="1600" b="1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6147507" y="1736037"/>
        <a:ext cx="1026733" cy="1026733"/>
      </dsp:txXfrm>
    </dsp:sp>
    <dsp:sp modelId="{816AC011-3392-47F2-B43A-EE722145BB72}">
      <dsp:nvSpPr>
        <dsp:cNvPr id="0" name=""/>
        <dsp:cNvSpPr/>
      </dsp:nvSpPr>
      <dsp:spPr>
        <a:xfrm>
          <a:off x="5135440" y="3983764"/>
          <a:ext cx="1452021" cy="1452021"/>
        </a:xfrm>
        <a:prstGeom prst="ellips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b="1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AR APP </a:t>
          </a:r>
          <a:r>
            <a:rPr lang="zh-TW" altLang="en-US" sz="1600" b="1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管理者帳號一年期</a:t>
          </a:r>
          <a:endParaRPr lang="zh-TW" altLang="en-US" sz="1600" b="1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5348084" y="4196408"/>
        <a:ext cx="1026733" cy="1026733"/>
      </dsp:txXfrm>
    </dsp:sp>
    <dsp:sp modelId="{27022090-F692-4841-AA69-CE011EE4632F}">
      <dsp:nvSpPr>
        <dsp:cNvPr id="0" name=""/>
        <dsp:cNvSpPr/>
      </dsp:nvSpPr>
      <dsp:spPr>
        <a:xfrm>
          <a:off x="2548452" y="3983764"/>
          <a:ext cx="1452021" cy="1452021"/>
        </a:xfrm>
        <a:prstGeom prst="ellipse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教師資源庫權限 </a:t>
          </a:r>
          <a:r>
            <a:rPr lang="en-US" altLang="zh-TW" sz="1600" b="1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(</a:t>
          </a:r>
          <a:r>
            <a:rPr lang="zh-TW" altLang="en-US" sz="1600" b="1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教學引導及學習單</a:t>
          </a:r>
          <a:r>
            <a:rPr lang="en-US" altLang="zh-TW" sz="1600" b="1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)</a:t>
          </a:r>
          <a:endParaRPr lang="zh-TW" altLang="en-US" sz="1600" b="1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2761096" y="4196408"/>
        <a:ext cx="1026733" cy="1026733"/>
      </dsp:txXfrm>
    </dsp:sp>
    <dsp:sp modelId="{2298AB9B-DAFC-4CC5-82BE-2A76E980C5F2}">
      <dsp:nvSpPr>
        <dsp:cNvPr id="0" name=""/>
        <dsp:cNvSpPr/>
      </dsp:nvSpPr>
      <dsp:spPr>
        <a:xfrm>
          <a:off x="1749029" y="1523393"/>
          <a:ext cx="1452021" cy="1452021"/>
        </a:xfrm>
        <a:prstGeom prst="ellips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八大智能辨識圖卡</a:t>
          </a:r>
          <a:endParaRPr lang="zh-TW" altLang="en-US" sz="1600" b="1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1961673" y="1736037"/>
        <a:ext cx="1026733" cy="10267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#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srcNode" val="gear1srcNode"/>
          <dgm:param type="dstNode" val="gear1dstNode"/>
          <dgm:param type="connRout" val="curv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srcNode" val="gear2srcNode"/>
          <dgm:param type="dstNode" val="gear2dstNode"/>
          <dgm:param type="connRout" val="curv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srcNode" val="gear3srcNode"/>
          <dgm:param type="dstNode" val="gear3dstNode"/>
          <dgm:param type="connRout" val="curv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#2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srcNode" val="gear1srcNode"/>
          <dgm:param type="dstNode" val="gear1dstNode"/>
          <dgm:param type="connRout" val="curv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srcNode" val="gear2srcNode"/>
          <dgm:param type="dstNode" val="gear2dstNode"/>
          <dgm:param type="connRout" val="curv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srcNode" val="gear3srcNode"/>
          <dgm:param type="dstNode" val="gear3dstNode"/>
          <dgm:param type="connRout" val="curv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#1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dstNode" val="node"/>
                    <dgm:param type="begSty" val="noArr"/>
                    <dgm:param type="endSty" val="noArr"/>
                    <dgm:param type="connRout" val="curve"/>
                    <dgm:param type="begPts" val="ctr"/>
                    <dgm:param type="endPts" val="ctr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srcNode" val="dummyConnPt"/>
                    <dgm:param type="dstNode" val="dummyConnPt"/>
                    <dgm:param type="begSty" val="noArr"/>
                    <dgm:param type="endSty" val="noArr"/>
                    <dgm:param type="connRout" val="longCurve"/>
                    <dgm:param type="begPts" val="bCtr"/>
                    <dgm:param type="endPts" val="tCtr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10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B109DB-EFCD-45ED-9CE7-8D7284C14191}" type="datetimeFigureOut">
              <a:rPr lang="zh-TW" altLang="en-US" smtClean="0"/>
              <a:t>2025/5/9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687D7-58ED-4635-9954-471FB1C4BC6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0443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08AD7-0692-4F05-88BF-17C2180A7EEE}" type="datetimeFigureOut">
              <a:rPr lang="zh-TW" altLang="en-US" smtClean="0"/>
              <a:t>2025/5/9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057A3-F6D3-4466-BB3C-5767BCE1B813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08AD7-0692-4F05-88BF-17C2180A7EEE}" type="datetimeFigureOut">
              <a:rPr lang="zh-TW" altLang="en-US" smtClean="0"/>
              <a:t>2025/5/9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057A3-F6D3-4466-BB3C-5767BCE1B813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08AD7-0692-4F05-88BF-17C2180A7EEE}" type="datetimeFigureOut">
              <a:rPr lang="zh-TW" altLang="en-US" smtClean="0"/>
              <a:t>2025/5/9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057A3-F6D3-4466-BB3C-5767BCE1B813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08AD7-0692-4F05-88BF-17C2180A7EEE}" type="datetimeFigureOut">
              <a:rPr lang="zh-TW" altLang="en-US" smtClean="0"/>
              <a:t>2025/5/9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057A3-F6D3-4466-BB3C-5767BCE1B813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08AD7-0692-4F05-88BF-17C2180A7EEE}" type="datetimeFigureOut">
              <a:rPr lang="zh-TW" altLang="en-US" smtClean="0"/>
              <a:t>2025/5/9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057A3-F6D3-4466-BB3C-5767BCE1B813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08AD7-0692-4F05-88BF-17C2180A7EEE}" type="datetimeFigureOut">
              <a:rPr lang="zh-TW" altLang="en-US" smtClean="0"/>
              <a:t>2025/5/9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057A3-F6D3-4466-BB3C-5767BCE1B813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08AD7-0692-4F05-88BF-17C2180A7EEE}" type="datetimeFigureOut">
              <a:rPr lang="zh-TW" altLang="en-US" smtClean="0"/>
              <a:t>2025/5/9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057A3-F6D3-4466-BB3C-5767BCE1B813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08AD7-0692-4F05-88BF-17C2180A7EEE}" type="datetimeFigureOut">
              <a:rPr lang="zh-TW" altLang="en-US" smtClean="0"/>
              <a:t>2025/5/9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057A3-F6D3-4466-BB3C-5767BCE1B813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08AD7-0692-4F05-88BF-17C2180A7EEE}" type="datetimeFigureOut">
              <a:rPr lang="zh-TW" altLang="en-US" smtClean="0"/>
              <a:t>2025/5/9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057A3-F6D3-4466-BB3C-5767BCE1B813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08AD7-0692-4F05-88BF-17C2180A7EEE}" type="datetimeFigureOut">
              <a:rPr lang="zh-TW" altLang="en-US" smtClean="0"/>
              <a:t>2025/5/9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057A3-F6D3-4466-BB3C-5767BCE1B813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08AD7-0692-4F05-88BF-17C2180A7EEE}" type="datetimeFigureOut">
              <a:rPr lang="zh-TW" altLang="en-US" smtClean="0"/>
              <a:t>2025/5/9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057A3-F6D3-4466-BB3C-5767BCE1B813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908AD7-0692-4F05-88BF-17C2180A7EEE}" type="datetimeFigureOut">
              <a:rPr lang="zh-TW" altLang="en-US" smtClean="0"/>
              <a:t>2025/5/9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057A3-F6D3-4466-BB3C-5767BCE1B813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hyperlink" Target="KIDSABC%20&#30332;&#34920;&#26371;(FINAL)/&#24433;&#29255;/KIDSAR_DEMO_02.mp4" TargetMode="External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testkidsabc.liveabc.com/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testkidsabc.liveabc.com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&#36229;&#36899;&#32080;/KidsABC%20B1%20Evaluation.pdf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../&#24107;&#35347;/&#26032;&#35347;/KidsABC&#26032;&#35347;2021/KidsABC%20B1%20Drama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kidsABC%20AR%20app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6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image" Target="../media/image65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6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tags" Target="../tags/tag16.xml"/><Relationship Id="rId18" Type="http://schemas.openxmlformats.org/officeDocument/2006/relationships/tags" Target="../tags/tag21.xml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12" Type="http://schemas.openxmlformats.org/officeDocument/2006/relationships/tags" Target="../tags/tag15.xml"/><Relationship Id="rId17" Type="http://schemas.openxmlformats.org/officeDocument/2006/relationships/tags" Target="../tags/tag20.xml"/><Relationship Id="rId2" Type="http://schemas.openxmlformats.org/officeDocument/2006/relationships/tags" Target="../tags/tag5.xml"/><Relationship Id="rId16" Type="http://schemas.openxmlformats.org/officeDocument/2006/relationships/tags" Target="../tags/tag19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5" Type="http://schemas.openxmlformats.org/officeDocument/2006/relationships/tags" Target="../tags/tag8.xml"/><Relationship Id="rId15" Type="http://schemas.openxmlformats.org/officeDocument/2006/relationships/tags" Target="../tags/tag18.xml"/><Relationship Id="rId10" Type="http://schemas.openxmlformats.org/officeDocument/2006/relationships/tags" Target="../tags/tag13.xml"/><Relationship Id="rId19" Type="http://schemas.openxmlformats.org/officeDocument/2006/relationships/slideLayout" Target="../slideLayouts/slideLayout2.xml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tags" Target="../tags/tag1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68.png"/><Relationship Id="rId4" Type="http://schemas.openxmlformats.org/officeDocument/2006/relationships/image" Target="../media/image68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4" Type="http://schemas.openxmlformats.org/officeDocument/2006/relationships/image" Target="../media/image2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679448" y="2265363"/>
            <a:ext cx="9144000" cy="2387600"/>
          </a:xfrm>
        </p:spPr>
        <p:txBody>
          <a:bodyPr/>
          <a:lstStyle/>
          <a:p>
            <a:r>
              <a:rPr lang="zh-TW" altLang="en-US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教材介紹</a:t>
            </a:r>
            <a:endParaRPr lang="zh-TW" alt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871" y="2265363"/>
            <a:ext cx="5157469" cy="12597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</p:nvPr>
        </p:nvGraphicFramePr>
        <p:xfrm>
          <a:off x="1762539" y="1368244"/>
          <a:ext cx="8604943" cy="53607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5222"/>
                <a:gridCol w="3552499"/>
                <a:gridCol w="1973611"/>
                <a:gridCol w="1973611"/>
              </a:tblGrid>
              <a:tr h="54257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dirty="0">
                          <a:latin typeface="Adobe 繁黑體 Std B" pitchFamily="34" charset="-120"/>
                          <a:ea typeface="Adobe 繁黑體 Std B" pitchFamily="34" charset="-120"/>
                        </a:rPr>
                        <a:t>Units</a:t>
                      </a:r>
                      <a:endParaRPr lang="zh-TW" altLang="en-US" sz="16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 marL="91432" marR="91432" marT="46299" marB="46299" anchor="ctr">
                    <a:solidFill>
                      <a:srgbClr val="A74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dirty="0">
                          <a:latin typeface="Adobe 繁黑體 Std B" pitchFamily="34" charset="-120"/>
                          <a:ea typeface="Adobe 繁黑體 Std B" pitchFamily="34" charset="-120"/>
                        </a:rPr>
                        <a:t>Themes</a:t>
                      </a:r>
                      <a:endParaRPr lang="zh-TW" altLang="en-US" sz="16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 marL="91432" marR="91432" marT="46299" marB="46299" anchor="ctr">
                    <a:solidFill>
                      <a:srgbClr val="A74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Phonics</a:t>
                      </a:r>
                    </a:p>
                  </a:txBody>
                  <a:tcPr marL="91432" marR="91432" marT="46306" marB="46306" anchor="ctr">
                    <a:solidFill>
                      <a:srgbClr val="A74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dirty="0">
                          <a:latin typeface="Adobe 繁黑體 Std B" pitchFamily="34" charset="-120"/>
                          <a:ea typeface="Adobe 繁黑體 Std B" pitchFamily="34" charset="-120"/>
                        </a:rPr>
                        <a:t>Values</a:t>
                      </a:r>
                      <a:endParaRPr lang="zh-TW" altLang="en-US" sz="16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 marL="91432" marR="91432" marT="46299" marB="46299" anchor="ctr">
                    <a:solidFill>
                      <a:srgbClr val="A74F62"/>
                    </a:solidFill>
                  </a:tcPr>
                </a:tc>
              </a:tr>
              <a:tr h="69759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b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Unit 1</a:t>
                      </a:r>
                    </a:p>
                  </a:txBody>
                  <a:tcPr marL="91432" marR="91432" marT="46299" marB="46299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0000"/>
                        </a:lnSpc>
                      </a:pPr>
                      <a:r>
                        <a:rPr kumimoji="0" lang="en-US" altLang="zh-TW" sz="1600" b="1" kern="1200" dirty="0">
                          <a:solidFill>
                            <a:srgbClr val="A74F62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Magic </a:t>
                      </a:r>
                      <a:r>
                        <a:rPr kumimoji="0" lang="en-US" altLang="zh-TW" sz="1600" b="1" kern="1200" dirty="0" smtClean="0">
                          <a:solidFill>
                            <a:srgbClr val="A74F62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Show</a:t>
                      </a:r>
                    </a:p>
                    <a:p>
                      <a:pPr marL="0" algn="ctr" rtl="0" eaLnBrk="1" latinLnBrk="0" hangingPunct="1">
                        <a:lnSpc>
                          <a:spcPct val="100000"/>
                        </a:lnSpc>
                      </a:pPr>
                      <a:r>
                        <a:rPr kumimoji="0" lang="zh-TW" altLang="en-US" sz="1600" b="1" kern="1200" dirty="0" smtClean="0">
                          <a:solidFill>
                            <a:srgbClr val="A74F62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（對比</a:t>
                      </a:r>
                      <a:r>
                        <a:rPr kumimoji="0" lang="en-US" altLang="zh-TW" sz="1600" b="1" kern="1200" dirty="0" smtClean="0">
                          <a:solidFill>
                            <a:srgbClr val="A74F62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—</a:t>
                      </a:r>
                      <a:r>
                        <a:rPr kumimoji="0" lang="zh-TW" altLang="en-US" sz="1600" b="1" kern="1200" dirty="0" smtClean="0">
                          <a:solidFill>
                            <a:srgbClr val="A74F62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大、小；新、舊；長、短）</a:t>
                      </a:r>
                      <a:endParaRPr kumimoji="0" lang="en-US" altLang="zh-TW" sz="1600" b="1" kern="1200" dirty="0">
                        <a:solidFill>
                          <a:srgbClr val="A74F62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91432" marR="91432" marT="46299" marB="4629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Short a</a:t>
                      </a:r>
                    </a:p>
                  </a:txBody>
                  <a:tcPr marL="91432" marR="91432" marT="46306" marB="46306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TW" altLang="en-US" sz="1600" kern="1200" dirty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建立</a:t>
                      </a:r>
                      <a:r>
                        <a:rPr kumimoji="0" lang="zh-TW" altLang="en-US" sz="1600" kern="120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自信</a:t>
                      </a:r>
                      <a:r>
                        <a:rPr kumimoji="0" lang="en-US" altLang="zh-TW" sz="1600" kern="120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:</a:t>
                      </a:r>
                      <a:r>
                        <a:rPr kumimoji="0" lang="zh-TW" altLang="en-US" sz="1600" kern="1200" baseline="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 保持動機</a:t>
                      </a:r>
                      <a:r>
                        <a:rPr kumimoji="0" lang="en-US" altLang="zh-TW" sz="1600" kern="120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Being </a:t>
                      </a:r>
                      <a:r>
                        <a:rPr kumimoji="0" lang="en-US" altLang="zh-TW" sz="1600" kern="1200" dirty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motivated</a:t>
                      </a:r>
                      <a:endParaRPr kumimoji="0" lang="zh-TW" altLang="en-US" sz="1600" kern="1200" dirty="0">
                        <a:solidFill>
                          <a:schemeClr val="dk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panose="020B0503020204020204" pitchFamily="34" charset="-122"/>
                      </a:endParaRPr>
                    </a:p>
                  </a:txBody>
                  <a:tcPr marL="91432" marR="91432" marT="46299" marB="46299" anchor="ctr"/>
                </a:tc>
              </a:tr>
              <a:tr h="69759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b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Unit 2</a:t>
                      </a:r>
                    </a:p>
                  </a:txBody>
                  <a:tcPr marL="91432" marR="91432" marT="46299" marB="46299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0000"/>
                        </a:lnSpc>
                      </a:pPr>
                      <a:r>
                        <a:rPr kumimoji="0" lang="en-US" altLang="zh-TW" sz="1600" b="1" kern="1200" dirty="0">
                          <a:solidFill>
                            <a:srgbClr val="A74F62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Picnic </a:t>
                      </a:r>
                      <a:r>
                        <a:rPr kumimoji="0" lang="en-US" altLang="zh-TW" sz="1600" b="1" kern="1200" dirty="0" smtClean="0">
                          <a:solidFill>
                            <a:srgbClr val="A74F62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Day</a:t>
                      </a:r>
                    </a:p>
                    <a:p>
                      <a:pPr marL="0" algn="ctr" rtl="0" eaLnBrk="1" latinLnBrk="0" hangingPunct="1">
                        <a:lnSpc>
                          <a:spcPct val="100000"/>
                        </a:lnSpc>
                      </a:pPr>
                      <a:r>
                        <a:rPr kumimoji="0" lang="zh-TW" altLang="en-US" sz="1600" b="1" kern="1200" dirty="0" smtClean="0">
                          <a:solidFill>
                            <a:srgbClr val="A74F62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（食物</a:t>
                      </a:r>
                      <a:r>
                        <a:rPr kumimoji="0" lang="en-US" altLang="zh-TW" sz="1600" b="1" kern="1200" dirty="0" smtClean="0">
                          <a:solidFill>
                            <a:srgbClr val="A74F62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—</a:t>
                      </a:r>
                      <a:r>
                        <a:rPr kumimoji="0" lang="zh-TW" altLang="en-US" sz="1600" b="1" kern="1200" dirty="0" smtClean="0">
                          <a:solidFill>
                            <a:srgbClr val="A74F62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三明治、沙拉、漢堡、水、蘇打、檸檬水）</a:t>
                      </a:r>
                      <a:endParaRPr kumimoji="0" lang="en-US" altLang="zh-TW" sz="1600" b="1" kern="1200" dirty="0">
                        <a:solidFill>
                          <a:srgbClr val="A74F62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91432" marR="91432" marT="46299" marB="4629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sym typeface="+mn-ea"/>
                        </a:rPr>
                        <a:t>Short e</a:t>
                      </a:r>
                      <a:endParaRPr kumimoji="0" lang="en-US" altLang="zh-TW" sz="1600" kern="1200" dirty="0">
                        <a:solidFill>
                          <a:schemeClr val="dk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91432" marR="91432" marT="46306" marB="46306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TW" altLang="en-US" sz="1600" kern="120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好行為</a:t>
                      </a:r>
                      <a:r>
                        <a:rPr kumimoji="0" lang="en-US" altLang="zh-TW" sz="1600" kern="120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:</a:t>
                      </a:r>
                      <a:r>
                        <a:rPr kumimoji="0" lang="zh-TW" altLang="en-US" sz="1600" kern="120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有效率</a:t>
                      </a:r>
                      <a:r>
                        <a:rPr kumimoji="0" lang="en-US" altLang="zh-TW" sz="1600" kern="120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Being </a:t>
                      </a:r>
                      <a:r>
                        <a:rPr kumimoji="0" lang="en-US" altLang="zh-TW" sz="1600" kern="1200" dirty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efficient</a:t>
                      </a:r>
                      <a:endParaRPr kumimoji="0" lang="zh-TW" altLang="en-US" sz="1600" kern="1200" dirty="0">
                        <a:solidFill>
                          <a:schemeClr val="dk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panose="020B0503020204020204" pitchFamily="34" charset="-122"/>
                      </a:endParaRPr>
                    </a:p>
                  </a:txBody>
                  <a:tcPr marL="91432" marR="91432" marT="46299" marB="46299" anchor="ctr"/>
                </a:tc>
              </a:tr>
              <a:tr h="69759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b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Unit 3</a:t>
                      </a:r>
                    </a:p>
                  </a:txBody>
                  <a:tcPr marL="91432" marR="91432" marT="46299" marB="46299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0000"/>
                        </a:lnSpc>
                      </a:pPr>
                      <a:r>
                        <a:rPr kumimoji="0" lang="en-US" altLang="zh-TW" sz="1600" b="1" kern="1200" dirty="0">
                          <a:solidFill>
                            <a:srgbClr val="A74F62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Under the </a:t>
                      </a:r>
                      <a:r>
                        <a:rPr kumimoji="0" lang="en-US" altLang="zh-TW" sz="1600" b="1" kern="1200" dirty="0" smtClean="0">
                          <a:solidFill>
                            <a:srgbClr val="A74F62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Sea</a:t>
                      </a:r>
                    </a:p>
                    <a:p>
                      <a:pPr marL="0" algn="ctr" rtl="0" eaLnBrk="1" latinLnBrk="0" hangingPunct="1">
                        <a:lnSpc>
                          <a:spcPct val="100000"/>
                        </a:lnSpc>
                      </a:pPr>
                      <a:r>
                        <a:rPr kumimoji="0" lang="zh-TW" altLang="en-US" sz="1600" b="1" kern="1200" dirty="0" smtClean="0">
                          <a:solidFill>
                            <a:srgbClr val="A74F62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（海底動物</a:t>
                      </a:r>
                      <a:r>
                        <a:rPr kumimoji="0" lang="en-US" altLang="zh-TW" sz="1600" b="1" kern="1200" dirty="0" smtClean="0">
                          <a:solidFill>
                            <a:srgbClr val="A74F62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—</a:t>
                      </a:r>
                      <a:r>
                        <a:rPr kumimoji="0" lang="zh-TW" altLang="en-US" sz="1600" b="1" kern="1200" dirty="0" smtClean="0">
                          <a:solidFill>
                            <a:srgbClr val="A74F62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海豚、鯨魚、鯊魚、章魚、海豹、烏龜）</a:t>
                      </a:r>
                      <a:endParaRPr kumimoji="0" lang="en-US" altLang="zh-TW" sz="1600" b="1" kern="1200" dirty="0">
                        <a:solidFill>
                          <a:srgbClr val="A74F62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91432" marR="91432" marT="46299" marB="4629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TW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Short i</a:t>
                      </a:r>
                    </a:p>
                  </a:txBody>
                  <a:tcPr marL="91432" marR="91432" marT="46306" marB="46306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TW" altLang="en-US" sz="1600" kern="120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說好話</a:t>
                      </a:r>
                      <a:r>
                        <a:rPr kumimoji="0" lang="en-US" altLang="zh-TW" sz="1600" kern="120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:</a:t>
                      </a:r>
                      <a:r>
                        <a:rPr kumimoji="0" lang="zh-TW" altLang="en-US" sz="1600" kern="120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感謝他人</a:t>
                      </a:r>
                      <a:r>
                        <a:rPr kumimoji="0" lang="en-US" altLang="zh-TW" sz="1600" kern="120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Being </a:t>
                      </a:r>
                      <a:r>
                        <a:rPr kumimoji="0" lang="en-US" altLang="zh-TW" sz="1600" kern="1200" dirty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thankful</a:t>
                      </a:r>
                      <a:endParaRPr kumimoji="0" lang="zh-TW" altLang="en-US" sz="1600" kern="1200" dirty="0">
                        <a:solidFill>
                          <a:schemeClr val="dk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panose="020B0503020204020204" pitchFamily="34" charset="-122"/>
                      </a:endParaRPr>
                    </a:p>
                  </a:txBody>
                  <a:tcPr marL="91432" marR="91432" marT="46299" marB="46299" anchor="ctr"/>
                </a:tc>
              </a:tr>
              <a:tr h="69759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b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Unit 4</a:t>
                      </a:r>
                    </a:p>
                  </a:txBody>
                  <a:tcPr marL="91432" marR="91432" marT="46299" marB="4629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TW" sz="1600" b="1" kern="1200" dirty="0">
                          <a:solidFill>
                            <a:srgbClr val="A74F62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My Fashion </a:t>
                      </a:r>
                      <a:r>
                        <a:rPr kumimoji="0" lang="en-US" altLang="zh-TW" sz="1600" b="1" kern="1200" dirty="0" smtClean="0">
                          <a:solidFill>
                            <a:srgbClr val="A74F62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Show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TW" altLang="en-US" sz="1600" b="1" kern="1200" dirty="0" smtClean="0">
                          <a:solidFill>
                            <a:srgbClr val="A74F62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（衣服</a:t>
                      </a:r>
                      <a:r>
                        <a:rPr kumimoji="0" lang="en-US" altLang="zh-TW" sz="1600" b="1" kern="1200" dirty="0" smtClean="0">
                          <a:solidFill>
                            <a:srgbClr val="A74F62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—</a:t>
                      </a:r>
                      <a:r>
                        <a:rPr kumimoji="0" lang="zh-TW" altLang="en-US" sz="1600" b="1" kern="1200" dirty="0" smtClean="0">
                          <a:solidFill>
                            <a:srgbClr val="A74F62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ㄒ恤、外套、洋裝、褲子、襪子、鞋子）</a:t>
                      </a:r>
                      <a:endParaRPr kumimoji="0" lang="en-US" altLang="zh-TW" sz="1600" b="1" kern="1200" dirty="0">
                        <a:solidFill>
                          <a:srgbClr val="A74F62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91432" marR="91432" marT="46299" marB="4629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0" lang="en-US" altLang="zh-TW" sz="1600" kern="1200" dirty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Short o</a:t>
                      </a:r>
                    </a:p>
                  </a:txBody>
                  <a:tcPr marL="91432" marR="91432" marT="46306" marB="46306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TW" altLang="en-US" sz="1600" kern="120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彼此相愛</a:t>
                      </a:r>
                      <a:r>
                        <a:rPr kumimoji="0" lang="en-US" altLang="zh-TW" sz="1600" kern="120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:</a:t>
                      </a:r>
                      <a:r>
                        <a:rPr kumimoji="0" lang="zh-TW" altLang="en-US" sz="1600" kern="120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有同情心</a:t>
                      </a:r>
                      <a:r>
                        <a:rPr kumimoji="0" lang="en-US" altLang="zh-TW" sz="1600" kern="120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Being </a:t>
                      </a:r>
                      <a:r>
                        <a:rPr kumimoji="0" lang="en-US" altLang="zh-TW" sz="1600" kern="1200" dirty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sympathy</a:t>
                      </a:r>
                      <a:endParaRPr kumimoji="0" lang="zh-TW" altLang="en-US" sz="1600" kern="1200" dirty="0">
                        <a:solidFill>
                          <a:schemeClr val="dk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panose="020B0503020204020204" pitchFamily="34" charset="-122"/>
                      </a:endParaRPr>
                    </a:p>
                  </a:txBody>
                  <a:tcPr marL="91432" marR="91432" marT="46299" marB="46299" anchor="ctr"/>
                </a:tc>
              </a:tr>
              <a:tr h="69759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b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Unit 5</a:t>
                      </a:r>
                    </a:p>
                  </a:txBody>
                  <a:tcPr marL="91432" marR="91432" marT="46299" marB="4629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TW" sz="1600" b="1" kern="1200" dirty="0">
                          <a:solidFill>
                            <a:srgbClr val="A74F62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Earth </a:t>
                      </a:r>
                      <a:r>
                        <a:rPr kumimoji="0" lang="en-US" altLang="zh-TW" sz="1600" b="1" kern="1200" dirty="0" smtClean="0">
                          <a:solidFill>
                            <a:srgbClr val="A74F62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Day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TW" altLang="en-US" sz="1600" b="1" kern="1200" dirty="0" smtClean="0">
                          <a:solidFill>
                            <a:srgbClr val="A74F62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（分類</a:t>
                      </a:r>
                      <a:r>
                        <a:rPr kumimoji="0" lang="en-US" altLang="zh-TW" sz="1600" b="1" kern="1200" dirty="0" smtClean="0">
                          <a:solidFill>
                            <a:srgbClr val="A74F62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—</a:t>
                      </a:r>
                      <a:r>
                        <a:rPr kumimoji="0" lang="zh-TW" altLang="en-US" sz="1600" b="1" kern="1200" dirty="0" smtClean="0">
                          <a:solidFill>
                            <a:srgbClr val="A74F62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紙類、寶特瓶、鋁罐、塑膠、玻璃、回收）</a:t>
                      </a:r>
                      <a:endParaRPr kumimoji="0" lang="en-US" altLang="zh-TW" sz="1600" b="1" kern="1200" dirty="0">
                        <a:solidFill>
                          <a:srgbClr val="A74F62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91432" marR="91432" marT="46299" marB="4629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Short u</a:t>
                      </a:r>
                    </a:p>
                  </a:txBody>
                  <a:tcPr marL="91432" marR="91432" marT="46306" marB="46306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TW" altLang="en-US" sz="160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彼此相愛</a:t>
                      </a:r>
                      <a:r>
                        <a:rPr lang="en-US" altLang="zh-TW" sz="160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:</a:t>
                      </a:r>
                      <a:r>
                        <a:rPr kumimoji="0" lang="zh-TW" altLang="en-US" sz="1600" kern="120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彼此信任</a:t>
                      </a:r>
                      <a:r>
                        <a:rPr lang="en-US" altLang="zh-TW" sz="160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Being </a:t>
                      </a:r>
                      <a:r>
                        <a:rPr lang="en-US" altLang="zh-TW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trustworthy</a:t>
                      </a:r>
                      <a:endParaRPr lang="zh-TW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panose="020B0503020204020204" pitchFamily="34" charset="-122"/>
                      </a:endParaRPr>
                    </a:p>
                  </a:txBody>
                  <a:tcPr marL="91432" marR="91432" marT="46299" marB="46299" anchor="ctr"/>
                </a:tc>
              </a:tr>
              <a:tr h="69759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b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Unit 6</a:t>
                      </a:r>
                    </a:p>
                  </a:txBody>
                  <a:tcPr marL="91432" marR="91432" marT="46299" marB="46299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0000"/>
                        </a:lnSpc>
                      </a:pPr>
                      <a:r>
                        <a:rPr kumimoji="0" lang="en-US" altLang="zh-TW" sz="1600" b="1" kern="1200" dirty="0">
                          <a:solidFill>
                            <a:srgbClr val="A74F62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Fun </a:t>
                      </a:r>
                      <a:r>
                        <a:rPr kumimoji="0" lang="en-US" altLang="zh-TW" sz="1600" b="1" kern="1200" dirty="0" smtClean="0">
                          <a:solidFill>
                            <a:srgbClr val="A74F62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Places</a:t>
                      </a:r>
                    </a:p>
                    <a:p>
                      <a:pPr marL="0" algn="ctr" rtl="0" eaLnBrk="1" latinLnBrk="0" hangingPunct="1">
                        <a:lnSpc>
                          <a:spcPct val="100000"/>
                        </a:lnSpc>
                      </a:pPr>
                      <a:r>
                        <a:rPr kumimoji="0" lang="zh-TW" altLang="en-US" sz="1600" b="1" kern="1200" dirty="0" smtClean="0">
                          <a:solidFill>
                            <a:srgbClr val="A74F62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（場所</a:t>
                      </a:r>
                      <a:r>
                        <a:rPr kumimoji="0" lang="en-US" altLang="zh-TW" sz="1600" b="1" kern="1200" dirty="0" smtClean="0">
                          <a:solidFill>
                            <a:srgbClr val="A74F62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—</a:t>
                      </a:r>
                      <a:r>
                        <a:rPr kumimoji="0" lang="zh-TW" altLang="en-US" sz="1600" b="1" kern="1200" dirty="0" smtClean="0">
                          <a:solidFill>
                            <a:srgbClr val="A74F62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公園、動物園、購物商場、海灘、商店、診所）</a:t>
                      </a:r>
                      <a:endParaRPr kumimoji="0" lang="en-US" altLang="zh-TW" sz="1600" b="1" kern="1200" dirty="0">
                        <a:solidFill>
                          <a:srgbClr val="A74F62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91432" marR="91432" marT="46299" marB="46299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TW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CVC</a:t>
                      </a:r>
                    </a:p>
                  </a:txBody>
                  <a:tcPr marL="91432" marR="91432" marT="46306" marB="46306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TW" altLang="en-US" sz="1600" kern="1200" dirty="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保持清潔</a:t>
                      </a:r>
                      <a:r>
                        <a:rPr kumimoji="0" lang="en-US" altLang="zh-TW" sz="1600" kern="1200" dirty="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:</a:t>
                      </a:r>
                      <a:r>
                        <a:rPr kumimoji="0" lang="zh-TW" altLang="en-US" sz="1600" kern="1200" dirty="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分類回收</a:t>
                      </a:r>
                      <a:r>
                        <a:rPr kumimoji="0" lang="en-US" altLang="zh-TW" sz="1600" kern="1200" dirty="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Recycling </a:t>
                      </a:r>
                      <a:r>
                        <a:rPr kumimoji="0" lang="en-US" altLang="zh-TW" sz="1600" kern="1200" dirty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things</a:t>
                      </a:r>
                      <a:endParaRPr kumimoji="0" lang="zh-TW" altLang="en-US" sz="1600" kern="1200" dirty="0">
                        <a:solidFill>
                          <a:schemeClr val="dk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panose="020B0503020204020204" pitchFamily="34" charset="-122"/>
                      </a:endParaRPr>
                    </a:p>
                  </a:txBody>
                  <a:tcPr marL="91432" marR="91432" marT="46299" marB="46299" anchor="ctr"/>
                </a:tc>
              </a:tr>
            </a:tbl>
          </a:graphicData>
        </a:graphic>
      </p:graphicFrame>
      <p:sp>
        <p:nvSpPr>
          <p:cNvPr id="6" name="標題 1"/>
          <p:cNvSpPr txBox="1"/>
          <p:nvPr/>
        </p:nvSpPr>
        <p:spPr>
          <a:xfrm>
            <a:off x="1762539" y="251479"/>
            <a:ext cx="8905461" cy="1116765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ts val="3500"/>
              </a:lnSpc>
              <a:spcBef>
                <a:spcPts val="1800"/>
              </a:spcBef>
              <a:defRPr/>
            </a:pPr>
            <a:r>
              <a:rPr lang="zh-TW" altLang="en-US" sz="32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幼兒英語學習系統內容規劃 </a:t>
            </a:r>
            <a:r>
              <a:rPr lang="en-US" altLang="zh-TW" sz="32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Book 5</a:t>
            </a:r>
            <a:endParaRPr lang="zh-TW" altLang="en-US" sz="3200" b="1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</p:nvPr>
        </p:nvGraphicFramePr>
        <p:xfrm>
          <a:off x="1650749" y="1143991"/>
          <a:ext cx="8881450" cy="54751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0737"/>
                <a:gridCol w="3993283"/>
                <a:gridCol w="1710400"/>
                <a:gridCol w="2037030"/>
              </a:tblGrid>
              <a:tr h="5373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dirty="0">
                          <a:latin typeface="Adobe 繁黑體 Std B" pitchFamily="34" charset="-120"/>
                          <a:ea typeface="Adobe 繁黑體 Std B" pitchFamily="34" charset="-120"/>
                        </a:rPr>
                        <a:t>Units</a:t>
                      </a:r>
                      <a:endParaRPr lang="zh-TW" altLang="en-US" sz="16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 marL="91441" marR="91441" marT="45719" marB="45719" anchor="ctr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dirty="0">
                          <a:latin typeface="Adobe 繁黑體 Std B" pitchFamily="34" charset="-120"/>
                          <a:ea typeface="Adobe 繁黑體 Std B" pitchFamily="34" charset="-120"/>
                        </a:rPr>
                        <a:t>Themes</a:t>
                      </a:r>
                      <a:endParaRPr lang="zh-TW" altLang="en-US" sz="16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 marL="91441" marR="91441" marT="45719" marB="45719" anchor="ctr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Phonics</a:t>
                      </a:r>
                    </a:p>
                  </a:txBody>
                  <a:tcPr marL="91441" marR="91441" marT="45726" marB="45726" anchor="ctr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dirty="0">
                          <a:latin typeface="Adobe 繁黑體 Std B" pitchFamily="34" charset="-120"/>
                          <a:ea typeface="Adobe 繁黑體 Std B" pitchFamily="34" charset="-120"/>
                        </a:rPr>
                        <a:t>Values</a:t>
                      </a:r>
                      <a:endParaRPr lang="zh-TW" altLang="en-US" sz="16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 marL="91441" marR="91441" marT="45719" marB="45719" anchor="ctr">
                    <a:solidFill>
                      <a:srgbClr val="9999FF"/>
                    </a:solidFill>
                  </a:tcPr>
                </a:tc>
              </a:tr>
              <a:tr h="69091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b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Unit 1</a:t>
                      </a:r>
                    </a:p>
                  </a:txBody>
                  <a:tcPr marL="91441" marR="91441" marT="45719" marB="4571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600" b="1" kern="1200" dirty="0">
                          <a:solidFill>
                            <a:srgbClr val="7030A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I Love </a:t>
                      </a:r>
                      <a:r>
                        <a:rPr kumimoji="0" lang="en-US" altLang="zh-CN" sz="1600" b="1" kern="1200" dirty="0" smtClean="0">
                          <a:solidFill>
                            <a:srgbClr val="7030A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Vegetables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TW" altLang="en-US" sz="1600" b="1" kern="1200" dirty="0" smtClean="0">
                          <a:solidFill>
                            <a:srgbClr val="7030A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（蔬菜</a:t>
                      </a:r>
                      <a:r>
                        <a:rPr kumimoji="0" lang="en-US" altLang="zh-TW" sz="1600" b="1" kern="1200" dirty="0" smtClean="0">
                          <a:solidFill>
                            <a:srgbClr val="7030A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—</a:t>
                      </a:r>
                      <a:r>
                        <a:rPr kumimoji="0" lang="zh-TW" altLang="en-US" sz="1600" b="1" kern="1200" dirty="0" smtClean="0">
                          <a:solidFill>
                            <a:srgbClr val="7030A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紅蘿蔔、馬鈴薯、玉米、豌豆、萵苣、花椰菜）</a:t>
                      </a:r>
                      <a:endParaRPr kumimoji="0" lang="en-US" altLang="zh-CN" sz="1600" b="1" kern="1200" dirty="0">
                        <a:solidFill>
                          <a:srgbClr val="7030A0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91441" marR="91441" marT="45719" marB="457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Long a</a:t>
                      </a:r>
                    </a:p>
                  </a:txBody>
                  <a:tcPr marL="91441" marR="91441" marT="45726" marB="45726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TW" altLang="en-US" sz="160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彼此相愛</a:t>
                      </a:r>
                      <a:r>
                        <a:rPr lang="en-US" altLang="zh-TW" sz="160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:</a:t>
                      </a:r>
                      <a:r>
                        <a:rPr lang="zh-TW" altLang="en-US" sz="160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互相保護</a:t>
                      </a:r>
                      <a:r>
                        <a:rPr lang="en-US" altLang="zh-TW" sz="160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Being</a:t>
                      </a:r>
                      <a:r>
                        <a:rPr lang="en-US" altLang="zh-TW" sz="1600" baseline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 </a:t>
                      </a:r>
                      <a:r>
                        <a:rPr lang="en-US" altLang="zh-TW" sz="1600" baseline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protected</a:t>
                      </a:r>
                      <a:endParaRPr lang="zh-TW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panose="020B0503020204020204" pitchFamily="34" charset="-122"/>
                      </a:endParaRPr>
                    </a:p>
                  </a:txBody>
                  <a:tcPr marL="91441" marR="91441" marT="45719" marB="45719" anchor="ctr"/>
                </a:tc>
              </a:tr>
              <a:tr h="69091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b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Unit 2</a:t>
                      </a:r>
                    </a:p>
                  </a:txBody>
                  <a:tcPr marL="91441" marR="91441" marT="45719" marB="4571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TW" sz="1600" b="1" kern="1200" dirty="0" smtClean="0">
                          <a:solidFill>
                            <a:srgbClr val="7030A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In the Garden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TW" altLang="en-US" sz="1600" b="1" kern="1200" dirty="0" smtClean="0">
                          <a:solidFill>
                            <a:srgbClr val="7030A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（昆蟲</a:t>
                      </a:r>
                      <a:r>
                        <a:rPr kumimoji="0" lang="en-US" altLang="zh-TW" sz="1600" b="1" kern="1200" dirty="0" smtClean="0">
                          <a:solidFill>
                            <a:srgbClr val="7030A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—</a:t>
                      </a:r>
                      <a:r>
                        <a:rPr kumimoji="0" lang="zh-TW" altLang="en-US" sz="1600" b="1" kern="1200" dirty="0" smtClean="0">
                          <a:solidFill>
                            <a:srgbClr val="7030A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蝴蝶、瓢蟲、蜜蜂、蚱蜢、金龜子、蜻蜓）</a:t>
                      </a:r>
                      <a:endParaRPr kumimoji="0" lang="en-US" altLang="zh-TW" sz="1600" b="1" kern="1200" dirty="0">
                        <a:solidFill>
                          <a:srgbClr val="7030A0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91441" marR="91441" marT="45719" marB="457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Long e</a:t>
                      </a:r>
                    </a:p>
                  </a:txBody>
                  <a:tcPr marL="91441" marR="91441" marT="45726" marB="45726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TW" altLang="en-US" sz="16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說好話</a:t>
                      </a:r>
                      <a:r>
                        <a:rPr lang="en-US" altLang="zh-TW" sz="16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:</a:t>
                      </a:r>
                      <a:r>
                        <a:rPr lang="zh-TW" altLang="en-US" sz="16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要熱情</a:t>
                      </a:r>
                      <a:r>
                        <a:rPr lang="en-US" altLang="zh-TW" sz="16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Being </a:t>
                      </a:r>
                      <a:r>
                        <a:rPr lang="en-US" altLang="zh-TW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passionate</a:t>
                      </a:r>
                      <a:endParaRPr lang="zh-TW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panose="020B0503020204020204" pitchFamily="34" charset="-122"/>
                      </a:endParaRPr>
                    </a:p>
                  </a:txBody>
                  <a:tcPr marL="91441" marR="91441" marT="45719" marB="45719" anchor="ctr"/>
                </a:tc>
              </a:tr>
              <a:tr h="69091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b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Unit 3</a:t>
                      </a:r>
                    </a:p>
                  </a:txBody>
                  <a:tcPr marL="91441" marR="91441" marT="45719" marB="4571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TW" sz="1600" b="1" kern="1200" dirty="0">
                          <a:solidFill>
                            <a:srgbClr val="7030A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Seven Fun </a:t>
                      </a:r>
                      <a:r>
                        <a:rPr kumimoji="0" lang="en-US" altLang="zh-TW" sz="1600" b="1" kern="1200" dirty="0" smtClean="0">
                          <a:solidFill>
                            <a:srgbClr val="7030A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Days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TW" altLang="en-US" sz="1600" b="1" kern="1200" dirty="0" smtClean="0">
                          <a:solidFill>
                            <a:srgbClr val="7030A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（星期</a:t>
                      </a:r>
                      <a:r>
                        <a:rPr kumimoji="0" lang="en-US" altLang="zh-TW" sz="1600" b="1" kern="1200" dirty="0" smtClean="0">
                          <a:solidFill>
                            <a:srgbClr val="7030A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—</a:t>
                      </a:r>
                      <a:r>
                        <a:rPr kumimoji="0" lang="zh-TW" altLang="en-US" sz="1600" b="1" kern="1200" dirty="0" smtClean="0">
                          <a:solidFill>
                            <a:srgbClr val="7030A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星期日～星期六）</a:t>
                      </a:r>
                      <a:endParaRPr kumimoji="0" lang="en-US" altLang="zh-TW" sz="1600" b="1" kern="1200" dirty="0">
                        <a:solidFill>
                          <a:srgbClr val="7030A0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91441" marR="91441" marT="45719" marB="457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Long i</a:t>
                      </a:r>
                    </a:p>
                  </a:txBody>
                  <a:tcPr marL="91441" marR="91441" marT="45726" marB="45726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TW" altLang="en-US" sz="160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建立</a:t>
                      </a:r>
                      <a:r>
                        <a:rPr lang="zh-TW" altLang="en-US" sz="160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自信</a:t>
                      </a:r>
                      <a:r>
                        <a:rPr lang="en-US" altLang="zh-TW" sz="160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:</a:t>
                      </a:r>
                      <a:r>
                        <a:rPr lang="zh-TW" altLang="en-US" sz="160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要堅持</a:t>
                      </a:r>
                      <a:r>
                        <a:rPr kumimoji="0" lang="en-US" altLang="zh-TW" sz="1600" kern="120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Being </a:t>
                      </a:r>
                      <a:r>
                        <a:rPr kumimoji="0" lang="en-US" altLang="zh-TW" sz="1600" kern="1200" dirty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perseverance</a:t>
                      </a:r>
                      <a:endParaRPr kumimoji="0" lang="zh-TW" altLang="en-US" sz="1600" kern="1200" dirty="0">
                        <a:solidFill>
                          <a:schemeClr val="dk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panose="020B0503020204020204" pitchFamily="34" charset="-122"/>
                      </a:endParaRPr>
                    </a:p>
                  </a:txBody>
                  <a:tcPr marL="91441" marR="91441" marT="45719" marB="45719" anchor="ctr"/>
                </a:tc>
              </a:tr>
              <a:tr h="69091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b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Unit 4</a:t>
                      </a:r>
                    </a:p>
                  </a:txBody>
                  <a:tcPr marL="91441" marR="91441" marT="45719" marB="45719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0000"/>
                        </a:lnSpc>
                      </a:pPr>
                      <a:r>
                        <a:rPr kumimoji="0" lang="en-US" altLang="zh-TW" sz="1600" b="1" kern="1200" dirty="0">
                          <a:solidFill>
                            <a:srgbClr val="7030A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Telling the </a:t>
                      </a:r>
                      <a:r>
                        <a:rPr kumimoji="0" lang="en-US" altLang="zh-TW" sz="1600" b="1" kern="1200" dirty="0" smtClean="0">
                          <a:solidFill>
                            <a:srgbClr val="7030A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Time</a:t>
                      </a:r>
                    </a:p>
                    <a:p>
                      <a:pPr marL="0" algn="ctr" rtl="0" eaLnBrk="1" latinLnBrk="0" hangingPunct="1">
                        <a:lnSpc>
                          <a:spcPct val="100000"/>
                        </a:lnSpc>
                      </a:pPr>
                      <a:r>
                        <a:rPr kumimoji="0" lang="zh-TW" altLang="en-US" sz="1600" b="1" kern="1200" dirty="0" smtClean="0">
                          <a:solidFill>
                            <a:srgbClr val="7030A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（時間</a:t>
                      </a:r>
                      <a:r>
                        <a:rPr kumimoji="0" lang="en-US" altLang="zh-TW" sz="1600" b="1" kern="1200" dirty="0" smtClean="0">
                          <a:solidFill>
                            <a:srgbClr val="7030A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—</a:t>
                      </a:r>
                      <a:r>
                        <a:rPr kumimoji="0" lang="zh-TW" altLang="en-US" sz="1600" b="1" kern="1200" dirty="0" smtClean="0">
                          <a:solidFill>
                            <a:srgbClr val="7030A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２點、４點、６點、８點、９點、１２點</a:t>
                      </a:r>
                      <a:endParaRPr kumimoji="0" lang="en-US" altLang="zh-TW" sz="1600" b="1" kern="1200" dirty="0">
                        <a:solidFill>
                          <a:srgbClr val="7030A0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91441" marR="91441" marT="45719" marB="45719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TW" sz="16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Long o</a:t>
                      </a:r>
                    </a:p>
                  </a:txBody>
                  <a:tcPr marL="91441" marR="91441" marT="45726" marB="45726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TW" altLang="en-US" sz="16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保持清潔</a:t>
                      </a:r>
                      <a:r>
                        <a:rPr lang="en-US" altLang="zh-TW" sz="16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:</a:t>
                      </a:r>
                      <a:r>
                        <a:rPr lang="zh-TW" altLang="en-US" sz="16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要規律</a:t>
                      </a:r>
                      <a:r>
                        <a:rPr lang="en-US" altLang="zh-TW" sz="16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Being </a:t>
                      </a:r>
                      <a:r>
                        <a:rPr lang="en-US" altLang="zh-TW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organized</a:t>
                      </a:r>
                      <a:endParaRPr lang="zh-TW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panose="020B0503020204020204" pitchFamily="34" charset="-122"/>
                      </a:endParaRPr>
                    </a:p>
                  </a:txBody>
                  <a:tcPr marL="91441" marR="91441" marT="45719" marB="45719" anchor="ctr"/>
                </a:tc>
              </a:tr>
              <a:tr h="69091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b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Unit 5</a:t>
                      </a:r>
                    </a:p>
                  </a:txBody>
                  <a:tcPr marL="91441" marR="91441" marT="45719" marB="45719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0000"/>
                        </a:lnSpc>
                      </a:pPr>
                      <a:r>
                        <a:rPr kumimoji="0" lang="en-US" altLang="zh-TW" sz="1600" b="1" kern="1200" dirty="0">
                          <a:solidFill>
                            <a:srgbClr val="7030A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Community </a:t>
                      </a:r>
                      <a:r>
                        <a:rPr kumimoji="0" lang="en-US" altLang="zh-TW" sz="1600" b="1" kern="1200" dirty="0" smtClean="0">
                          <a:solidFill>
                            <a:srgbClr val="7030A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Helper</a:t>
                      </a:r>
                    </a:p>
                    <a:p>
                      <a:pPr marL="0" algn="ctr" rtl="0" eaLnBrk="1" latinLnBrk="0" hangingPunct="1">
                        <a:lnSpc>
                          <a:spcPct val="100000"/>
                        </a:lnSpc>
                      </a:pPr>
                      <a:r>
                        <a:rPr kumimoji="0" lang="zh-TW" altLang="en-US" sz="1600" b="1" kern="1200" dirty="0" smtClean="0">
                          <a:solidFill>
                            <a:srgbClr val="7030A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（職業</a:t>
                      </a:r>
                      <a:r>
                        <a:rPr kumimoji="0" lang="en-US" altLang="zh-TW" sz="1600" b="1" kern="1200" dirty="0" smtClean="0">
                          <a:solidFill>
                            <a:srgbClr val="7030A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—</a:t>
                      </a:r>
                      <a:r>
                        <a:rPr kumimoji="0" lang="zh-TW" altLang="en-US" sz="1600" b="1" kern="1200" dirty="0" smtClean="0">
                          <a:solidFill>
                            <a:srgbClr val="7030A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醫生、護士、牙醫、老師、消防員、警察）</a:t>
                      </a:r>
                      <a:endParaRPr kumimoji="0" lang="zh-TW" altLang="en-US" sz="1600" b="1" kern="1200" dirty="0">
                        <a:solidFill>
                          <a:srgbClr val="7030A0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91441" marR="91441" marT="45719" marB="457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Long u</a:t>
                      </a:r>
                    </a:p>
                  </a:txBody>
                  <a:tcPr marL="91441" marR="91441" marT="45726" marB="45726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zh-TW" altLang="en-US" sz="16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彼此相愛</a:t>
                      </a:r>
                      <a:r>
                        <a:rPr lang="en-US" altLang="zh-TW" sz="16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:</a:t>
                      </a:r>
                      <a:r>
                        <a:rPr lang="zh-TW" altLang="en-US" sz="16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 給予溫暖</a:t>
                      </a:r>
                      <a:r>
                        <a:rPr lang="en-US" altLang="zh-TW" sz="1600" kern="1200" dirty="0" smtClean="0">
                          <a:solidFill>
                            <a:srgbClr val="0000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Being </a:t>
                      </a:r>
                      <a:r>
                        <a:rPr lang="en-US" altLang="zh-TW" sz="1600" kern="1200" dirty="0">
                          <a:solidFill>
                            <a:srgbClr val="0000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warmth</a:t>
                      </a:r>
                      <a:endParaRPr lang="zh-TW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panose="020B0503020204020204" pitchFamily="34" charset="-122"/>
                      </a:endParaRPr>
                    </a:p>
                  </a:txBody>
                  <a:tcPr marL="91441" marR="91441" marT="45719" marB="45719" anchor="ctr"/>
                </a:tc>
              </a:tr>
              <a:tr h="69091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b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Unit 6</a:t>
                      </a:r>
                    </a:p>
                  </a:txBody>
                  <a:tcPr marL="91441" marR="91441" marT="45719" marB="4571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TW" sz="1600" b="1" kern="1200" dirty="0">
                          <a:solidFill>
                            <a:srgbClr val="7030A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Fun Outer </a:t>
                      </a:r>
                      <a:r>
                        <a:rPr kumimoji="0" lang="en-US" altLang="zh-TW" sz="1600" b="1" kern="1200" dirty="0" smtClean="0">
                          <a:solidFill>
                            <a:srgbClr val="7030A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Space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TW" altLang="en-US" sz="1600" b="1" kern="1200" dirty="0" smtClean="0">
                          <a:solidFill>
                            <a:srgbClr val="7030A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（外太空</a:t>
                      </a:r>
                      <a:r>
                        <a:rPr kumimoji="0" lang="en-US" altLang="zh-TW" sz="1600" b="1" kern="1200" dirty="0" smtClean="0">
                          <a:solidFill>
                            <a:srgbClr val="7030A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—</a:t>
                      </a:r>
                      <a:r>
                        <a:rPr kumimoji="0" lang="zh-TW" altLang="en-US" sz="1600" b="1" kern="1200" dirty="0" smtClean="0">
                          <a:solidFill>
                            <a:srgbClr val="7030A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地球、月亮、太陽、星星、星球、火箭</a:t>
                      </a:r>
                      <a:endParaRPr kumimoji="0" lang="en-US" altLang="zh-TW" sz="1600" b="1" kern="1200" dirty="0">
                        <a:solidFill>
                          <a:srgbClr val="7030A0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91441" marR="91441" marT="45719" marB="457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CVCe</a:t>
                      </a:r>
                    </a:p>
                  </a:txBody>
                  <a:tcPr marL="91441" marR="91441" marT="45726" marB="45726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TW" altLang="en-US" sz="16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保持清潔</a:t>
                      </a:r>
                      <a:r>
                        <a:rPr lang="en-US" altLang="zh-TW" sz="16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:</a:t>
                      </a:r>
                      <a:r>
                        <a:rPr lang="zh-TW" altLang="en-US" sz="16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要自律</a:t>
                      </a:r>
                      <a:r>
                        <a:rPr lang="en-US" altLang="zh-TW" sz="1600" kern="1200" dirty="0" smtClean="0">
                          <a:solidFill>
                            <a:srgbClr val="0000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Being </a:t>
                      </a:r>
                      <a:r>
                        <a:rPr lang="en-US" altLang="zh-TW" sz="1600" kern="1200" dirty="0">
                          <a:solidFill>
                            <a:srgbClr val="0000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self discipline</a:t>
                      </a:r>
                      <a:endParaRPr lang="zh-TW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panose="020B0503020204020204" pitchFamily="34" charset="-122"/>
                      </a:endParaRPr>
                    </a:p>
                  </a:txBody>
                  <a:tcPr marL="91441" marR="91441" marT="45719" marB="45719" anchor="ctr"/>
                </a:tc>
              </a:tr>
            </a:tbl>
          </a:graphicData>
        </a:graphic>
      </p:graphicFrame>
      <p:sp>
        <p:nvSpPr>
          <p:cNvPr id="6" name="標題 1"/>
          <p:cNvSpPr txBox="1"/>
          <p:nvPr/>
        </p:nvSpPr>
        <p:spPr>
          <a:xfrm>
            <a:off x="1736036" y="13974"/>
            <a:ext cx="8931965" cy="1130017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ts val="3500"/>
              </a:lnSpc>
              <a:spcBef>
                <a:spcPts val="1800"/>
              </a:spcBef>
              <a:defRPr/>
            </a:pPr>
            <a:r>
              <a:rPr lang="zh-TW" altLang="en-US" sz="32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幼兒英語學習系統內容規劃 </a:t>
            </a:r>
            <a:r>
              <a:rPr lang="en-US" altLang="zh-TW" sz="32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Book 6</a:t>
            </a:r>
            <a:endParaRPr lang="zh-TW" altLang="en-US" sz="3200" b="1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/>
        </p:nvSpPr>
        <p:spPr>
          <a:xfrm>
            <a:off x="4425422" y="876724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4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學習指標</a:t>
            </a:r>
            <a:endParaRPr lang="zh-CN" altLang="zh-TW" sz="4000" b="1" dirty="0">
              <a:latin typeface="Microsoft YaHei" panose="020B0503020204020204" pitchFamily="34" charset="-122"/>
              <a:ea typeface="Microsoft YaHei" panose="020B0503020204020204" pitchFamily="34" charset="-122"/>
              <a:cs typeface="Microsoft YaHei" panose="020B0503020204020204" pitchFamily="34" charset="-122"/>
              <a:sym typeface="+mn-ea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2084833" y="1942328"/>
            <a:ext cx="8721448" cy="405613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0" lvl="1">
              <a:lnSpc>
                <a:spcPts val="4680"/>
              </a:lnSpc>
            </a:pPr>
            <a:r>
              <a:rPr lang="zh-TW" altLang="en-US" sz="240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rPr>
              <a:t>★ 學習</a:t>
            </a:r>
            <a:r>
              <a:rPr lang="en-US" altLang="zh-TW" sz="240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rPr>
              <a:t>26</a:t>
            </a:r>
            <a:r>
              <a:rPr lang="zh-TW" altLang="en-US" sz="240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rPr>
              <a:t>個字母及自然發音</a:t>
            </a:r>
            <a:r>
              <a:rPr lang="zh-CN" altLang="en-US" sz="240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，</a:t>
            </a:r>
            <a:r>
              <a:rPr lang="zh-TW" altLang="en-US" sz="240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奠定閱讀及拼字基礎。</a:t>
            </a:r>
            <a:endParaRPr lang="zh-TW" altLang="zh-CN" sz="2400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Microsoft YaHei" panose="020B0503020204020204" pitchFamily="34" charset="-122"/>
              <a:sym typeface="+mn-ea"/>
            </a:endParaRPr>
          </a:p>
          <a:p>
            <a:pPr>
              <a:lnSpc>
                <a:spcPts val="4680"/>
              </a:lnSpc>
            </a:pPr>
            <a:r>
              <a:rPr lang="zh-TW" altLang="en-US" sz="240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★ 學會</a:t>
            </a:r>
            <a:r>
              <a:rPr lang="en-US" altLang="zh-TW" sz="240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36</a:t>
            </a:r>
            <a:r>
              <a:rPr lang="zh-TW" altLang="en-US" sz="240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個貼近孩子生活相關主題基礎應用。</a:t>
            </a:r>
          </a:p>
          <a:p>
            <a:pPr>
              <a:lnSpc>
                <a:spcPts val="4680"/>
              </a:lnSpc>
            </a:pPr>
            <a:r>
              <a:rPr lang="zh-TW" altLang="en-US" sz="240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★ 實操</a:t>
            </a:r>
            <a:r>
              <a:rPr lang="en-US" altLang="zh-TW" sz="240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36</a:t>
            </a:r>
            <a:r>
              <a:rPr lang="zh-TW" altLang="en-US" sz="240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個手作成品</a:t>
            </a:r>
            <a:r>
              <a:rPr lang="zh-CN" altLang="en-US" sz="240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，</a:t>
            </a:r>
            <a:r>
              <a:rPr lang="zh-TW" altLang="en-US" sz="240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做中學</a:t>
            </a:r>
            <a:r>
              <a:rPr lang="zh-CN" altLang="en-US" sz="240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，</a:t>
            </a:r>
            <a:r>
              <a:rPr lang="zh-TW" altLang="en-US" sz="240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在分享學會表達。</a:t>
            </a:r>
            <a:endParaRPr lang="zh-TW" altLang="zh-CN" sz="2400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Microsoft YaHei" panose="020B0503020204020204" pitchFamily="34" charset="-122"/>
              <a:sym typeface="+mn-ea"/>
            </a:endParaRPr>
          </a:p>
          <a:p>
            <a:pPr>
              <a:lnSpc>
                <a:spcPts val="4680"/>
              </a:lnSpc>
            </a:pPr>
            <a:r>
              <a:rPr lang="zh-TW" altLang="en-US" sz="2400" dirty="0" smtClean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★ </a:t>
            </a:r>
            <a:r>
              <a:rPr lang="en-US" altLang="zh-TW" sz="2400" dirty="0" smtClean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36</a:t>
            </a:r>
            <a:r>
              <a:rPr lang="zh-TW" altLang="en-US" sz="240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個品格繪本故事</a:t>
            </a:r>
            <a:r>
              <a:rPr lang="zh-CN" altLang="en-US" sz="240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，</a:t>
            </a:r>
            <a:r>
              <a:rPr lang="zh-TW" altLang="en-US" sz="240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課中繪本互動學習</a:t>
            </a:r>
            <a:r>
              <a:rPr lang="zh-CN" altLang="en-US" sz="240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，</a:t>
            </a:r>
            <a:r>
              <a:rPr lang="zh-TW" altLang="en-US" sz="240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課後分享落實。</a:t>
            </a:r>
            <a:endParaRPr lang="en-US" altLang="zh-TW" sz="2400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Microsoft YaHei" panose="020B0503020204020204" pitchFamily="34" charset="-122"/>
              <a:sym typeface="+mn-ea"/>
            </a:endParaRPr>
          </a:p>
          <a:p>
            <a:pPr>
              <a:lnSpc>
                <a:spcPts val="4680"/>
              </a:lnSpc>
            </a:pPr>
            <a:r>
              <a:rPr lang="zh-TW" altLang="en-US" sz="2400" dirty="0" smtClean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★ </a:t>
            </a:r>
            <a:r>
              <a:rPr lang="en-US" altLang="zh-TW" sz="2400" dirty="0" smtClean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CLIL</a:t>
            </a:r>
            <a:r>
              <a:rPr lang="zh-TW" altLang="en-US" sz="240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跨學科主題融入</a:t>
            </a:r>
            <a:r>
              <a:rPr lang="zh-CN" altLang="en-US" sz="240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，</a:t>
            </a:r>
            <a:r>
              <a:rPr lang="zh-TW" altLang="en-US" sz="240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在英語基礎中學習應用。</a:t>
            </a:r>
            <a:endParaRPr lang="zh-TW" altLang="zh-CN" sz="2400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Microsoft YaHei" panose="020B0503020204020204" pitchFamily="34" charset="-122"/>
              <a:sym typeface="+mn-ea"/>
            </a:endParaRPr>
          </a:p>
          <a:p>
            <a:pPr>
              <a:lnSpc>
                <a:spcPts val="4680"/>
              </a:lnSpc>
            </a:pPr>
            <a:endParaRPr lang="zh-TW" altLang="en-US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Microsoft YaHei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標題 2"/>
          <p:cNvSpPr>
            <a:spLocks noGrp="1" noChangeArrowheads="1"/>
          </p:cNvSpPr>
          <p:nvPr>
            <p:ph type="title" idx="4294967295"/>
          </p:nvPr>
        </p:nvSpPr>
        <p:spPr>
          <a:xfrm>
            <a:off x="1880307" y="1662820"/>
            <a:ext cx="7956550" cy="1143000"/>
          </a:xfrm>
        </p:spPr>
        <p:txBody>
          <a:bodyPr anchor="t">
            <a:normAutofit fontScale="90000"/>
          </a:bodyPr>
          <a:lstStyle/>
          <a:p>
            <a:pPr>
              <a:lnSpc>
                <a:spcPct val="200000"/>
              </a:lnSpc>
            </a:pPr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Sample Unit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Curriculum Structure</a:t>
            </a:r>
            <a:b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</a:br>
            <a:r>
              <a:rPr lang="en-US" altLang="zh-TW" sz="3600" dirty="0">
                <a:solidFill>
                  <a:srgbClr val="0033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(Class Book: Level 2 Unit 1)</a:t>
            </a:r>
            <a:r>
              <a:rPr lang="en-US" altLang="zh-TW" sz="2600" dirty="0">
                <a:solidFill>
                  <a:srgbClr val="0033CC"/>
                </a:solidFill>
                <a:latin typeface="Adobe 繁黑體 Std B" pitchFamily="34" charset="-120"/>
                <a:ea typeface="Adobe 繁黑體 Std B" pitchFamily="34" charset="-120"/>
                <a:cs typeface="Arial" panose="020B0604020202020204" pitchFamily="34" charset="0"/>
              </a:rPr>
              <a:t/>
            </a:r>
            <a:br>
              <a:rPr lang="en-US" altLang="zh-TW" sz="2600" dirty="0">
                <a:solidFill>
                  <a:srgbClr val="0033CC"/>
                </a:solidFill>
                <a:latin typeface="Adobe 繁黑體 Std B" pitchFamily="34" charset="-120"/>
                <a:ea typeface="Adobe 繁黑體 Std B" pitchFamily="34" charset="-120"/>
                <a:cs typeface="Arial" panose="020B0604020202020204" pitchFamily="34" charset="0"/>
              </a:rPr>
            </a:br>
            <a:r>
              <a:rPr lang="zh-TW" altLang="en-US" sz="4000" b="1" dirty="0">
                <a:solidFill>
                  <a:srgbClr val="0033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學生本</a:t>
            </a:r>
            <a:r>
              <a:rPr lang="zh-TW" altLang="en-US" sz="4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樣課內容呈現</a:t>
            </a:r>
          </a:p>
        </p:txBody>
      </p:sp>
      <p:pic>
        <p:nvPicPr>
          <p:cNvPr id="28675" name="Picture 2" descr="D:\Jo_目前工作資料庫\My First Other Series_201409\My First City Map 1_png\page_10\10_panda_blow bubbl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92112" y="4924961"/>
            <a:ext cx="1944687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18150" t="18001" r="38275" b="5466"/>
          <a:stretch>
            <a:fillRect/>
          </a:stretch>
        </p:blipFill>
        <p:spPr>
          <a:xfrm>
            <a:off x="2995871" y="1484170"/>
            <a:ext cx="5312664" cy="5248656"/>
          </a:xfrm>
          <a:prstGeom prst="rect">
            <a:avLst/>
          </a:prstGeom>
        </p:spPr>
      </p:pic>
      <p:sp>
        <p:nvSpPr>
          <p:cNvPr id="4" name="直線圖說文字 2 73"/>
          <p:cNvSpPr/>
          <p:nvPr/>
        </p:nvSpPr>
        <p:spPr bwMode="auto">
          <a:xfrm>
            <a:off x="8104785" y="5694114"/>
            <a:ext cx="2810729" cy="701074"/>
          </a:xfrm>
          <a:prstGeom prst="borderCallout2">
            <a:avLst>
              <a:gd name="adj1" fmla="val 48188"/>
              <a:gd name="adj2" fmla="val -478"/>
              <a:gd name="adj3" fmla="val 61457"/>
              <a:gd name="adj4" fmla="val -16127"/>
              <a:gd name="adj5" fmla="val 104711"/>
              <a:gd name="adj6" fmla="val -44168"/>
            </a:avLst>
          </a:prstGeom>
          <a:solidFill>
            <a:srgbClr val="FFFFFF"/>
          </a:solidFill>
          <a:ln w="9525">
            <a:solidFill>
              <a:schemeClr val="tx1">
                <a:lumMod val="95000"/>
                <a:lumOff val="5000"/>
              </a:schemeClr>
            </a:solidFill>
            <a:prstDash val="dash"/>
            <a:miter lim="800000"/>
          </a:ln>
        </p:spPr>
        <p:txBody>
          <a:bodyPr vert="horz" wrap="square" lIns="91440" tIns="72000" rIns="91440" bIns="0" numCol="1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Class Book:</a:t>
            </a:r>
            <a:r>
              <a:rPr kumimoji="1" lang="en-US" altLang="zh-TW" sz="12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Teaching Tips for A Quick-and-Easy Guidance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教師用教學備課小秘訣</a:t>
            </a:r>
            <a:endParaRPr kumimoji="1" lang="en-US" altLang="zh-TW" sz="1200" dirty="0">
              <a:latin typeface="Microsoft YaHei" panose="020B0503020204020204" pitchFamily="34" charset="-122"/>
              <a:ea typeface="Microsoft YaHei" panose="020B0503020204020204" pitchFamily="34" charset="-122"/>
              <a:cs typeface="新細明體" panose="02020500000000000000" charset="-120"/>
            </a:endParaRPr>
          </a:p>
        </p:txBody>
      </p:sp>
      <p:sp>
        <p:nvSpPr>
          <p:cNvPr id="5" name="直線圖說文字 2 72"/>
          <p:cNvSpPr/>
          <p:nvPr/>
        </p:nvSpPr>
        <p:spPr bwMode="auto">
          <a:xfrm>
            <a:off x="983997" y="3502980"/>
            <a:ext cx="2318303" cy="890870"/>
          </a:xfrm>
          <a:prstGeom prst="borderCallout2">
            <a:avLst>
              <a:gd name="adj1" fmla="val 10766"/>
              <a:gd name="adj2" fmla="val 122274"/>
              <a:gd name="adj3" fmla="val 41844"/>
              <a:gd name="adj4" fmla="val 99596"/>
              <a:gd name="adj5" fmla="val 81196"/>
              <a:gd name="adj6" fmla="val 165729"/>
            </a:avLst>
          </a:prstGeom>
          <a:solidFill>
            <a:srgbClr val="FFFFFF"/>
          </a:solidFill>
          <a:ln w="9525">
            <a:solidFill>
              <a:schemeClr val="tx1">
                <a:lumMod val="95000"/>
                <a:lumOff val="5000"/>
              </a:schemeClr>
            </a:solidFill>
            <a:prstDash val="dash"/>
            <a:miter lim="800000"/>
          </a:ln>
        </p:spPr>
        <p:txBody>
          <a:bodyPr vert="horz" wrap="square" lIns="91440" tIns="72000" rIns="91440" bIns="0" numCol="1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Class Book:</a:t>
            </a:r>
            <a:r>
              <a:rPr kumimoji="1" lang="en-US" altLang="zh-TW" sz="12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br>
              <a:rPr kumimoji="1" lang="en-US" altLang="zh-TW" sz="12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</a:br>
            <a:r>
              <a:rPr kumimoji="1" lang="en-US" altLang="zh-TW" sz="12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Hidden Words for Pre-Teaching Words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charset="-120"/>
              </a:rPr>
              <a:t>隱藏式單字</a:t>
            </a:r>
            <a:r>
              <a:rPr kumimoji="1" lang="en-US" altLang="zh-TW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charset="-120"/>
              </a:rPr>
              <a:t>—</a:t>
            </a:r>
            <a:r>
              <a:rPr kumimoji="1" lang="zh-TW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charset="-120"/>
              </a:rPr>
              <a:t>教學前互動暖身</a:t>
            </a:r>
            <a:endParaRPr kumimoji="1" lang="en-US" altLang="zh-TW" sz="1200" dirty="0">
              <a:latin typeface="Microsoft YaHei" panose="020B0503020204020204" pitchFamily="34" charset="-122"/>
              <a:ea typeface="Microsoft YaHei" panose="020B0503020204020204" pitchFamily="34" charset="-122"/>
              <a:cs typeface="新細明體" panose="02020500000000000000" charset="-120"/>
            </a:endParaRPr>
          </a:p>
        </p:txBody>
      </p:sp>
      <p:sp>
        <p:nvSpPr>
          <p:cNvPr id="12" name="直線圖說文字 2 69"/>
          <p:cNvSpPr/>
          <p:nvPr/>
        </p:nvSpPr>
        <p:spPr bwMode="auto">
          <a:xfrm>
            <a:off x="8212749" y="1417817"/>
            <a:ext cx="2913409" cy="485061"/>
          </a:xfrm>
          <a:prstGeom prst="borderCallout2">
            <a:avLst>
              <a:gd name="adj1" fmla="val 100003"/>
              <a:gd name="adj2" fmla="val 15262"/>
              <a:gd name="adj3" fmla="val 98513"/>
              <a:gd name="adj4" fmla="val 15732"/>
              <a:gd name="adj5" fmla="val 105195"/>
              <a:gd name="adj6" fmla="val -35733"/>
            </a:avLst>
          </a:prstGeom>
          <a:solidFill>
            <a:srgbClr val="FFFFFF"/>
          </a:solidFill>
          <a:ln w="9525">
            <a:solidFill>
              <a:schemeClr val="tx1">
                <a:lumMod val="95000"/>
                <a:lumOff val="5000"/>
              </a:schemeClr>
            </a:solidFill>
            <a:prstDash val="dash"/>
            <a:miter lim="800000"/>
          </a:ln>
        </p:spPr>
        <p:txBody>
          <a:bodyPr vert="horz" wrap="square" lIns="91440" tIns="72000" rIns="91440" bIns="0" numCol="1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Class Book:</a:t>
            </a:r>
            <a:r>
              <a:rPr kumimoji="1" lang="en-US" altLang="zh-TW" sz="12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Icons for </a:t>
            </a:r>
            <a:r>
              <a:rPr kumimoji="1" lang="en-US" altLang="zh-TW" sz="1200" dirty="0" smtClean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mp3 listening</a:t>
            </a:r>
            <a:endParaRPr kumimoji="1" lang="en-US" altLang="zh-TW" sz="1200" dirty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                    </a:t>
            </a:r>
            <a:r>
              <a:rPr kumimoji="1" lang="en-US" altLang="zh-TW" sz="12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mp3 </a:t>
            </a:r>
            <a:r>
              <a:rPr kumimoji="1" lang="zh-TW" altLang="en-US" sz="12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聆聽</a:t>
            </a:r>
            <a:endParaRPr kumimoji="1" lang="en-US" altLang="zh-TW" sz="1200" dirty="0">
              <a:latin typeface="Microsoft YaHei" panose="020B0503020204020204" pitchFamily="34" charset="-122"/>
              <a:ea typeface="Microsoft YaHei" panose="020B0503020204020204" pitchFamily="34" charset="-122"/>
              <a:cs typeface="新細明體" panose="02020500000000000000" charset="-120"/>
            </a:endParaRPr>
          </a:p>
        </p:txBody>
      </p:sp>
      <p:sp>
        <p:nvSpPr>
          <p:cNvPr id="21" name="直線圖說文字 2 75"/>
          <p:cNvSpPr/>
          <p:nvPr/>
        </p:nvSpPr>
        <p:spPr bwMode="auto">
          <a:xfrm>
            <a:off x="8002105" y="2950791"/>
            <a:ext cx="3334698" cy="552189"/>
          </a:xfrm>
          <a:prstGeom prst="borderCallout2">
            <a:avLst>
              <a:gd name="adj1" fmla="val 42352"/>
              <a:gd name="adj2" fmla="val -3065"/>
              <a:gd name="adj3" fmla="val 42352"/>
              <a:gd name="adj4" fmla="val -17125"/>
              <a:gd name="adj5" fmla="val 86114"/>
              <a:gd name="adj6" fmla="val -20830"/>
            </a:avLst>
          </a:prstGeom>
          <a:solidFill>
            <a:srgbClr val="FFFFFF"/>
          </a:solidFill>
          <a:ln w="9525">
            <a:solidFill>
              <a:schemeClr val="tx1">
                <a:lumMod val="95000"/>
                <a:lumOff val="5000"/>
              </a:schemeClr>
            </a:solidFill>
            <a:prstDash val="dash"/>
            <a:miter lim="800000"/>
          </a:ln>
        </p:spPr>
        <p:txBody>
          <a:bodyPr vert="horz" wrap="square" lIns="91440" tIns="72000" rIns="91440" bIns="0" numCol="1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Class Book:</a:t>
            </a:r>
            <a:r>
              <a:rPr kumimoji="1" lang="en-US" altLang="zh-TW" sz="12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Activating Prior Knowledge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charset="-120"/>
              </a:rPr>
              <a:t>             教學前互動學習</a:t>
            </a:r>
            <a:endParaRPr kumimoji="1" lang="en-US" altLang="zh-TW" sz="1200" dirty="0">
              <a:latin typeface="Microsoft YaHei" panose="020B0503020204020204" pitchFamily="34" charset="-122"/>
              <a:ea typeface="Microsoft YaHei" panose="020B0503020204020204" pitchFamily="34" charset="-122"/>
              <a:cs typeface="新細明體" panose="02020500000000000000" charset="-12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TW" altLang="en-US"/>
          </a:p>
        </p:txBody>
      </p:sp>
      <p:sp>
        <p:nvSpPr>
          <p:cNvPr id="23" name="Rectangle 24"/>
          <p:cNvSpPr>
            <a:spLocks noChangeArrowheads="1"/>
          </p:cNvSpPr>
          <p:nvPr/>
        </p:nvSpPr>
        <p:spPr bwMode="auto">
          <a:xfrm>
            <a:off x="3844296" y="-87228"/>
            <a:ext cx="7845161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altLang="zh-TW" b="1" dirty="0">
              <a:solidFill>
                <a:srgbClr val="7030A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400" b="1" i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Student’s Books Introduction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400" b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學生課本介紹</a:t>
            </a:r>
            <a:r>
              <a:rPr kumimoji="1" lang="en-US" altLang="zh-TW" sz="2400" b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—page </a:t>
            </a:r>
            <a:r>
              <a:rPr kumimoji="1" lang="en-US" altLang="zh-TW" sz="2400" b="1" dirty="0" smtClean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1/week 1-class </a:t>
            </a:r>
            <a:r>
              <a:rPr kumimoji="1" lang="en-US" altLang="zh-TW" sz="2400" b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1(30-40 mins) </a:t>
            </a:r>
            <a:endParaRPr kumimoji="1" lang="en-US" altLang="zh-TW" sz="2400" dirty="0">
              <a:latin typeface="Microsoft YaHei" panose="020B0503020204020204" pitchFamily="34" charset="-122"/>
              <a:ea typeface="Microsoft YaHei" panose="020B0503020204020204" pitchFamily="34" charset="-122"/>
              <a:cs typeface="新細明體" panose="02020500000000000000" charset="-12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altLang="zh-TW" dirty="0">
              <a:latin typeface="Microsoft YaHei" panose="020B0503020204020204" pitchFamily="34" charset="-122"/>
              <a:ea typeface="Microsoft YaHei" panose="020B0503020204020204" pitchFamily="34" charset="-122"/>
              <a:cs typeface="新細明體" panose="02020500000000000000" charset="-120"/>
            </a:endParaRPr>
          </a:p>
        </p:txBody>
      </p:sp>
      <p:sp>
        <p:nvSpPr>
          <p:cNvPr id="24" name="Rectangle 39"/>
          <p:cNvSpPr>
            <a:spLocks noChangeArrowheads="1"/>
          </p:cNvSpPr>
          <p:nvPr/>
        </p:nvSpPr>
        <p:spPr bwMode="auto">
          <a:xfrm>
            <a:off x="1510014" y="645296"/>
            <a:ext cx="203343" cy="958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zh-TW" b="1" i="1">
              <a:solidFill>
                <a:srgbClr val="7030A0"/>
              </a:solidFill>
              <a:latin typeface="ITC Flora Std" charset="0"/>
              <a:ea typeface="ITC Flora Std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zh-TW" b="1" i="1">
                <a:solidFill>
                  <a:srgbClr val="7030A0"/>
                </a:solidFill>
                <a:latin typeface="ITC Flora Std" charset="0"/>
                <a:ea typeface="ITC Flora Std" charset="0"/>
                <a:cs typeface="Times New Roman" panose="02020603050405020304" pitchFamily="18" charset="0"/>
              </a:rPr>
              <a:t/>
            </a:r>
            <a:br>
              <a:rPr kumimoji="1" lang="en-US" altLang="zh-TW" b="1" i="1">
                <a:solidFill>
                  <a:srgbClr val="7030A0"/>
                </a:solidFill>
                <a:latin typeface="ITC Flora Std" charset="0"/>
                <a:ea typeface="ITC Flora Std" charset="0"/>
                <a:cs typeface="Times New Roman" panose="02020603050405020304" pitchFamily="18" charset="0"/>
              </a:rPr>
            </a:br>
            <a:endParaRPr kumimoji="1" lang="en-US" altLang="zh-TW">
              <a:latin typeface="Arial" panose="020B0604020202020204" pitchFamily="34" charset="0"/>
              <a:ea typeface="新細明體" panose="02020500000000000000" charset="-120"/>
              <a:cs typeface="新細明體" panose="02020500000000000000" charset="-120"/>
            </a:endParaRPr>
          </a:p>
        </p:txBody>
      </p:sp>
      <p:sp>
        <p:nvSpPr>
          <p:cNvPr id="25" name="圓角矩形 24"/>
          <p:cNvSpPr/>
          <p:nvPr/>
        </p:nvSpPr>
        <p:spPr>
          <a:xfrm>
            <a:off x="649485" y="1121767"/>
            <a:ext cx="1901216" cy="12098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altLang="zh-TW" sz="2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P.1 </a:t>
            </a:r>
          </a:p>
          <a:p>
            <a:pPr algn="ctr" defTabSz="457200">
              <a:defRPr/>
            </a:pPr>
            <a:r>
              <a:rPr lang="zh-TW" altLang="en-US" sz="2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情境大圖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7321" y="1088101"/>
            <a:ext cx="5866613" cy="5426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直線圖說文字 2 73"/>
          <p:cNvSpPr/>
          <p:nvPr/>
        </p:nvSpPr>
        <p:spPr bwMode="auto">
          <a:xfrm>
            <a:off x="1014056" y="4364167"/>
            <a:ext cx="2071340" cy="963290"/>
          </a:xfrm>
          <a:prstGeom prst="borderCallout2">
            <a:avLst>
              <a:gd name="adj1" fmla="val 51873"/>
              <a:gd name="adj2" fmla="val 100918"/>
              <a:gd name="adj3" fmla="val 125089"/>
              <a:gd name="adj4" fmla="val 106317"/>
              <a:gd name="adj5" fmla="val 156338"/>
              <a:gd name="adj6" fmla="val 117470"/>
            </a:avLst>
          </a:prstGeom>
          <a:solidFill>
            <a:srgbClr val="FFFFFF"/>
          </a:solidFill>
          <a:ln w="9525">
            <a:solidFill>
              <a:schemeClr val="tx1">
                <a:lumMod val="95000"/>
                <a:lumOff val="5000"/>
              </a:schemeClr>
            </a:solidFill>
            <a:prstDash val="dash"/>
            <a:miter lim="800000"/>
          </a:ln>
        </p:spPr>
        <p:txBody>
          <a:bodyPr vert="horz" wrap="square" lIns="91440" tIns="72000" rIns="91440" bIns="0" numCol="1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Class Book:</a:t>
            </a:r>
            <a:r>
              <a:rPr kumimoji="1" lang="en-US" altLang="zh-TW" sz="12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Teaching Tips for A Quick-and-Easy Guidance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教師用教學備課小秘訣</a:t>
            </a:r>
            <a:endParaRPr kumimoji="1" lang="en-US" altLang="zh-TW" sz="1200" dirty="0">
              <a:latin typeface="Microsoft YaHei" panose="020B0503020204020204" pitchFamily="34" charset="-122"/>
              <a:ea typeface="Microsoft YaHei" panose="020B0503020204020204" pitchFamily="34" charset="-122"/>
              <a:cs typeface="新細明體" panose="02020500000000000000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zh-TW" dirty="0">
              <a:latin typeface="Microsoft YaHei" panose="020B0503020204020204" pitchFamily="34" charset="-122"/>
              <a:ea typeface="Microsoft YaHei" panose="020B0503020204020204" pitchFamily="34" charset="-122"/>
              <a:cs typeface="新細明體" panose="02020500000000000000" charset="-120"/>
            </a:endParaRPr>
          </a:p>
        </p:txBody>
      </p:sp>
      <p:sp>
        <p:nvSpPr>
          <p:cNvPr id="6" name="直線圖說文字 2 65"/>
          <p:cNvSpPr/>
          <p:nvPr/>
        </p:nvSpPr>
        <p:spPr bwMode="auto">
          <a:xfrm>
            <a:off x="8984657" y="2513108"/>
            <a:ext cx="2341499" cy="795880"/>
          </a:xfrm>
          <a:prstGeom prst="borderCallout2">
            <a:avLst>
              <a:gd name="adj1" fmla="val 25440"/>
              <a:gd name="adj2" fmla="val -4565"/>
              <a:gd name="adj3" fmla="val -147934"/>
              <a:gd name="adj4" fmla="val -94738"/>
              <a:gd name="adj5" fmla="val -147482"/>
              <a:gd name="adj6" fmla="val -148890"/>
            </a:avLst>
          </a:prstGeom>
          <a:solidFill>
            <a:srgbClr val="FFFFFF"/>
          </a:solidFill>
          <a:ln w="9525">
            <a:solidFill>
              <a:schemeClr val="tx1">
                <a:lumMod val="95000"/>
                <a:lumOff val="5000"/>
              </a:schemeClr>
            </a:solidFill>
            <a:prstDash val="dash"/>
            <a:miter lim="800000"/>
          </a:ln>
        </p:spPr>
        <p:txBody>
          <a:bodyPr vert="horz" wrap="square" lIns="91440" tIns="72000" rIns="91440" bIns="0" numCol="1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Class Book:</a:t>
            </a:r>
            <a:r>
              <a:rPr kumimoji="1" lang="en-US" altLang="zh-TW" sz="12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Audio Tracks Included Smart Pen MP3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charset="-120"/>
              </a:rPr>
              <a:t>音軌包括點讀筆 </a:t>
            </a:r>
            <a:r>
              <a:rPr kumimoji="1" lang="en-US" altLang="zh-TW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charset="-120"/>
              </a:rPr>
              <a:t>MP3</a:t>
            </a:r>
          </a:p>
        </p:txBody>
      </p:sp>
      <p:sp>
        <p:nvSpPr>
          <p:cNvPr id="7" name="直線圖說文字 2 284"/>
          <p:cNvSpPr/>
          <p:nvPr/>
        </p:nvSpPr>
        <p:spPr bwMode="auto">
          <a:xfrm>
            <a:off x="8521877" y="3666227"/>
            <a:ext cx="3591796" cy="391830"/>
          </a:xfrm>
          <a:prstGeom prst="borderCallout2">
            <a:avLst>
              <a:gd name="adj1" fmla="val -203391"/>
              <a:gd name="adj2" fmla="val -99934"/>
              <a:gd name="adj3" fmla="val 49231"/>
              <a:gd name="adj4" fmla="val 312"/>
              <a:gd name="adj5" fmla="val -198593"/>
              <a:gd name="adj6" fmla="val -137128"/>
            </a:avLst>
          </a:prstGeom>
          <a:solidFill>
            <a:srgbClr val="FFFFFF"/>
          </a:solidFill>
          <a:ln w="9525">
            <a:solidFill>
              <a:schemeClr val="tx1">
                <a:lumMod val="95000"/>
                <a:lumOff val="5000"/>
              </a:schemeClr>
            </a:solidFill>
            <a:prstDash val="dash"/>
            <a:miter lim="800000"/>
          </a:ln>
        </p:spPr>
        <p:txBody>
          <a:bodyPr vert="horz" wrap="square" lIns="91440" tIns="72000" rIns="91440" bIns="0" numCol="1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Class Book:</a:t>
            </a:r>
            <a:r>
              <a:rPr kumimoji="1" lang="en-US" altLang="zh-TW" sz="12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Key Learning </a:t>
            </a:r>
            <a:r>
              <a:rPr kumimoji="1" lang="en-US" altLang="zh-TW" sz="1200" dirty="0" smtClean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Words</a:t>
            </a:r>
            <a:r>
              <a:rPr kumimoji="1" lang="zh-TW" altLang="en-US" sz="1200" dirty="0" smtClean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zh-TW" altLang="en-US" sz="12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關鍵</a:t>
            </a:r>
            <a:r>
              <a:rPr kumimoji="1" lang="zh-TW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學習單詞</a:t>
            </a:r>
            <a:endParaRPr kumimoji="1" lang="en-US" altLang="zh-TW" sz="1200" dirty="0">
              <a:latin typeface="Microsoft YaHei" panose="020B0503020204020204" pitchFamily="34" charset="-122"/>
              <a:ea typeface="Microsoft YaHei" panose="020B0503020204020204" pitchFamily="34" charset="-122"/>
              <a:cs typeface="新細明體" panose="02020500000000000000" charset="-120"/>
            </a:endParaRPr>
          </a:p>
        </p:txBody>
      </p:sp>
      <p:sp>
        <p:nvSpPr>
          <p:cNvPr id="9" name="直線圖說文字 2 283"/>
          <p:cNvSpPr/>
          <p:nvPr/>
        </p:nvSpPr>
        <p:spPr bwMode="auto">
          <a:xfrm>
            <a:off x="9039151" y="5211176"/>
            <a:ext cx="2072026" cy="720021"/>
          </a:xfrm>
          <a:prstGeom prst="borderCallout2">
            <a:avLst>
              <a:gd name="adj1" fmla="val 25440"/>
              <a:gd name="adj2" fmla="val -5292"/>
              <a:gd name="adj3" fmla="val 25440"/>
              <a:gd name="adj4" fmla="val -25579"/>
              <a:gd name="adj5" fmla="val -148794"/>
              <a:gd name="adj6" fmla="val -119377"/>
            </a:avLst>
          </a:prstGeom>
          <a:solidFill>
            <a:srgbClr val="FFFFFF"/>
          </a:solidFill>
          <a:ln w="9525">
            <a:solidFill>
              <a:schemeClr val="tx1">
                <a:lumMod val="95000"/>
                <a:lumOff val="5000"/>
              </a:schemeClr>
            </a:solidFill>
            <a:prstDash val="dash"/>
            <a:miter lim="800000"/>
          </a:ln>
        </p:spPr>
        <p:txBody>
          <a:bodyPr vert="horz" wrap="square" lIns="91440" tIns="72000" rIns="91440" bIns="0" numCol="1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Class Book:</a:t>
            </a:r>
            <a:r>
              <a:rPr kumimoji="1" lang="en-US" altLang="zh-TW" sz="12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Functional Grammar Structures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語法結構</a:t>
            </a:r>
            <a:endParaRPr kumimoji="1" lang="en-US" altLang="zh-TW" sz="1200" dirty="0">
              <a:latin typeface="Microsoft YaHei" panose="020B0503020204020204" pitchFamily="34" charset="-122"/>
              <a:ea typeface="Microsoft YaHei" panose="020B0503020204020204" pitchFamily="34" charset="-122"/>
              <a:cs typeface="新細明體" panose="02020500000000000000" charset="-120"/>
            </a:endParaRPr>
          </a:p>
        </p:txBody>
      </p:sp>
      <p:sp>
        <p:nvSpPr>
          <p:cNvPr id="19" name="直線圖說文字 2 66"/>
          <p:cNvSpPr/>
          <p:nvPr/>
        </p:nvSpPr>
        <p:spPr bwMode="auto">
          <a:xfrm>
            <a:off x="8683448" y="6214930"/>
            <a:ext cx="2783432" cy="494210"/>
          </a:xfrm>
          <a:prstGeom prst="borderCallout2">
            <a:avLst>
              <a:gd name="adj1" fmla="val 25352"/>
              <a:gd name="adj2" fmla="val -4412"/>
              <a:gd name="adj3" fmla="val 25352"/>
              <a:gd name="adj4" fmla="val -21597"/>
              <a:gd name="adj5" fmla="val -261061"/>
              <a:gd name="adj6" fmla="val -125546"/>
            </a:avLst>
          </a:prstGeom>
          <a:solidFill>
            <a:srgbClr val="FFFFFF"/>
          </a:solidFill>
          <a:ln w="9525">
            <a:solidFill>
              <a:schemeClr val="tx1">
                <a:lumMod val="95000"/>
                <a:lumOff val="5000"/>
              </a:schemeClr>
            </a:solidFill>
            <a:prstDash val="dash"/>
            <a:miter lim="800000"/>
          </a:ln>
        </p:spPr>
        <p:txBody>
          <a:bodyPr vert="horz" wrap="square" lIns="91440" tIns="72000" rIns="91440" bIns="0" numCol="1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Class Book:</a:t>
            </a:r>
            <a:r>
              <a:rPr kumimoji="1" lang="en-US" altLang="zh-TW" sz="12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Daily Dialogue and Mini Play</a:t>
            </a:r>
            <a:r>
              <a:rPr kumimoji="1" lang="zh-TW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每日對話和迷你劇場</a:t>
            </a:r>
            <a:endParaRPr kumimoji="1" lang="en-US" altLang="zh-TW" sz="1200" dirty="0">
              <a:latin typeface="Microsoft YaHei" panose="020B0503020204020204" pitchFamily="34" charset="-122"/>
              <a:ea typeface="Microsoft YaHei" panose="020B0503020204020204" pitchFamily="34" charset="-122"/>
              <a:cs typeface="新細明體" panose="02020500000000000000" charset="-12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TW" altLang="en-US"/>
          </a:p>
        </p:txBody>
      </p:sp>
      <p:sp>
        <p:nvSpPr>
          <p:cNvPr id="24" name="Rectangle 39"/>
          <p:cNvSpPr>
            <a:spLocks noChangeArrowheads="1"/>
          </p:cNvSpPr>
          <p:nvPr/>
        </p:nvSpPr>
        <p:spPr bwMode="auto">
          <a:xfrm>
            <a:off x="1348379" y="922841"/>
            <a:ext cx="20904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zh-TW" b="1" i="1">
              <a:solidFill>
                <a:srgbClr val="7030A0"/>
              </a:solidFill>
              <a:latin typeface="ITC Flora Std" charset="0"/>
              <a:ea typeface="ITC Flora Std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zh-TW" b="1" i="1">
                <a:solidFill>
                  <a:srgbClr val="7030A0"/>
                </a:solidFill>
                <a:latin typeface="ITC Flora Std" charset="0"/>
                <a:ea typeface="ITC Flora Std" charset="0"/>
                <a:cs typeface="Times New Roman" panose="02020603050405020304" pitchFamily="18" charset="0"/>
              </a:rPr>
              <a:t/>
            </a:r>
            <a:br>
              <a:rPr kumimoji="1" lang="en-US" altLang="zh-TW" b="1" i="1">
                <a:solidFill>
                  <a:srgbClr val="7030A0"/>
                </a:solidFill>
                <a:latin typeface="ITC Flora Std" charset="0"/>
                <a:ea typeface="ITC Flora Std" charset="0"/>
                <a:cs typeface="Times New Roman" panose="02020603050405020304" pitchFamily="18" charset="0"/>
              </a:rPr>
            </a:br>
            <a:endParaRPr kumimoji="1" lang="en-US" altLang="zh-TW">
              <a:latin typeface="Arial" panose="020B0604020202020204" pitchFamily="34" charset="0"/>
              <a:ea typeface="新細明體" panose="02020500000000000000" charset="-120"/>
              <a:cs typeface="新細明體" panose="02020500000000000000" charset="-120"/>
            </a:endParaRPr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3773780" y="81170"/>
            <a:ext cx="784516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400" b="1" i="1" dirty="0">
                <a:solidFill>
                  <a:srgbClr val="7030A0"/>
                </a:solidFill>
                <a:latin typeface="ITC Flora Std" charset="0"/>
                <a:ea typeface="ITC Flora Std" charset="0"/>
                <a:cs typeface="Times New Roman" panose="02020603050405020304" pitchFamily="18" charset="0"/>
              </a:rPr>
              <a:t>Student’s Books Introduction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400" b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學生課本介紹</a:t>
            </a:r>
            <a:r>
              <a:rPr kumimoji="1" lang="en-US" altLang="zh-TW" sz="2400" b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—page </a:t>
            </a:r>
            <a:r>
              <a:rPr kumimoji="1" lang="en-US" altLang="zh-TW" sz="2400" b="1" dirty="0" smtClean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2/week 1-class </a:t>
            </a:r>
            <a:r>
              <a:rPr kumimoji="1" lang="en-US" altLang="zh-TW" sz="2400" b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2(30-40 mins) </a:t>
            </a:r>
            <a:endParaRPr kumimoji="1" lang="en-US" altLang="zh-TW" sz="2400" dirty="0">
              <a:latin typeface="Microsoft YaHei" panose="020B0503020204020204" pitchFamily="34" charset="-122"/>
              <a:ea typeface="Microsoft YaHei" panose="020B0503020204020204" pitchFamily="34" charset="-122"/>
              <a:cs typeface="新細明體" panose="02020500000000000000" charset="-12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altLang="zh-TW" sz="2400" dirty="0">
              <a:latin typeface="Arial" panose="020B0604020202020204" pitchFamily="34" charset="0"/>
              <a:ea typeface="新細明體" panose="02020500000000000000" charset="-120"/>
              <a:cs typeface="新細明體" panose="02020500000000000000" charset="-120"/>
            </a:endParaRPr>
          </a:p>
        </p:txBody>
      </p:sp>
      <p:sp>
        <p:nvSpPr>
          <p:cNvPr id="25" name="圓角矩形 24"/>
          <p:cNvSpPr/>
          <p:nvPr/>
        </p:nvSpPr>
        <p:spPr>
          <a:xfrm>
            <a:off x="1014056" y="1058836"/>
            <a:ext cx="1727200" cy="10810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altLang="zh-TW" sz="2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P.2 </a:t>
            </a:r>
          </a:p>
          <a:p>
            <a:pPr algn="ctr" defTabSz="457200">
              <a:defRPr/>
            </a:pPr>
            <a:r>
              <a:rPr lang="zh-TW" altLang="en-US" sz="2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生活對話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8150" t="17599" r="38650" b="6267"/>
          <a:stretch>
            <a:fillRect/>
          </a:stretch>
        </p:blipFill>
        <p:spPr>
          <a:xfrm>
            <a:off x="3916718" y="1216152"/>
            <a:ext cx="5266944" cy="5221224"/>
          </a:xfrm>
          <a:prstGeom prst="rect">
            <a:avLst/>
          </a:prstGeom>
        </p:spPr>
      </p:pic>
      <p:sp>
        <p:nvSpPr>
          <p:cNvPr id="14" name="直線圖說文字 2 286"/>
          <p:cNvSpPr/>
          <p:nvPr/>
        </p:nvSpPr>
        <p:spPr bwMode="auto">
          <a:xfrm>
            <a:off x="1919273" y="2061867"/>
            <a:ext cx="1842566" cy="1012335"/>
          </a:xfrm>
          <a:prstGeom prst="borderCallout2">
            <a:avLst>
              <a:gd name="adj1" fmla="val 98721"/>
              <a:gd name="adj2" fmla="val 13740"/>
              <a:gd name="adj3" fmla="val 142988"/>
              <a:gd name="adj4" fmla="val 38624"/>
              <a:gd name="adj5" fmla="val 84816"/>
              <a:gd name="adj6" fmla="val 125717"/>
            </a:avLst>
          </a:prstGeom>
          <a:solidFill>
            <a:srgbClr val="FFFFFF"/>
          </a:solidFill>
          <a:ln w="9525">
            <a:solidFill>
              <a:schemeClr val="tx1">
                <a:lumMod val="95000"/>
                <a:lumOff val="5000"/>
              </a:schemeClr>
            </a:solidFill>
            <a:prstDash val="dash"/>
            <a:miter lim="800000"/>
          </a:ln>
        </p:spPr>
        <p:txBody>
          <a:bodyPr vert="horz" wrap="square" lIns="91440" tIns="72000" rIns="91440" bIns="0" numCol="1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Class Book:</a:t>
            </a:r>
            <a:r>
              <a:rPr kumimoji="1" lang="en-US" altLang="zh-TW" sz="12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Upper and Lower cases Identification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字母大</a:t>
            </a:r>
            <a:r>
              <a:rPr kumimoji="1" lang="zh-TW" altLang="en-US" sz="12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小寫認識</a:t>
            </a:r>
            <a:endParaRPr kumimoji="1" lang="en-US" altLang="zh-TW" sz="1200" dirty="0">
              <a:latin typeface="Microsoft YaHei" panose="020B0503020204020204" pitchFamily="34" charset="-122"/>
              <a:ea typeface="Microsoft YaHei" panose="020B0503020204020204" pitchFamily="34" charset="-122"/>
              <a:cs typeface="新細明體" panose="02020500000000000000" charset="-120"/>
            </a:endParaRPr>
          </a:p>
        </p:txBody>
      </p:sp>
      <p:sp>
        <p:nvSpPr>
          <p:cNvPr id="17" name="直線圖說文字 2 64"/>
          <p:cNvSpPr/>
          <p:nvPr/>
        </p:nvSpPr>
        <p:spPr bwMode="auto">
          <a:xfrm>
            <a:off x="8591409" y="5298058"/>
            <a:ext cx="2367893" cy="666307"/>
          </a:xfrm>
          <a:prstGeom prst="borderCallout2">
            <a:avLst>
              <a:gd name="adj1" fmla="val 25352"/>
              <a:gd name="adj2" fmla="val -6417"/>
              <a:gd name="adj3" fmla="val 25352"/>
              <a:gd name="adj4" fmla="val -42111"/>
              <a:gd name="adj5" fmla="val 13592"/>
              <a:gd name="adj6" fmla="val -72732"/>
            </a:avLst>
          </a:prstGeom>
          <a:solidFill>
            <a:srgbClr val="FFFFFF"/>
          </a:solidFill>
          <a:ln w="9525">
            <a:solidFill>
              <a:schemeClr val="tx1">
                <a:lumMod val="95000"/>
                <a:lumOff val="5000"/>
              </a:schemeClr>
            </a:solidFill>
            <a:prstDash val="dash"/>
            <a:miter lim="800000"/>
          </a:ln>
        </p:spPr>
        <p:txBody>
          <a:bodyPr vert="horz" wrap="square" lIns="91440" tIns="72000" rIns="91440" bIns="0" numCol="1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Class Book:</a:t>
            </a:r>
            <a:r>
              <a:rPr kumimoji="1" lang="en-US" altLang="zh-TW" sz="12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br>
              <a:rPr kumimoji="1" lang="en-US" altLang="zh-TW" sz="12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</a:br>
            <a:r>
              <a:rPr kumimoji="1" lang="en-US" altLang="zh-TW" sz="12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Letter </a:t>
            </a:r>
            <a:r>
              <a:rPr kumimoji="1" lang="zh-TW" altLang="en-US" sz="12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TW" sz="12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Associated chant</a:t>
            </a:r>
            <a:br>
              <a:rPr kumimoji="1" lang="en-US" altLang="zh-TW" sz="12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</a:br>
            <a:r>
              <a:rPr lang="zh-TW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字母相關韻文</a:t>
            </a:r>
            <a:endParaRPr kumimoji="1" lang="en-US" altLang="zh-TW" sz="1200" dirty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zh-TW" dirty="0">
              <a:latin typeface="Microsoft YaHei" panose="020B0503020204020204" pitchFamily="34" charset="-122"/>
              <a:ea typeface="Microsoft YaHei" panose="020B0503020204020204" pitchFamily="34" charset="-122"/>
              <a:cs typeface="新細明體" panose="02020500000000000000" charset="-120"/>
            </a:endParaRPr>
          </a:p>
        </p:txBody>
      </p:sp>
      <p:sp>
        <p:nvSpPr>
          <p:cNvPr id="18" name="直線圖說文字 2 68"/>
          <p:cNvSpPr/>
          <p:nvPr/>
        </p:nvSpPr>
        <p:spPr bwMode="auto">
          <a:xfrm>
            <a:off x="2840556" y="4495378"/>
            <a:ext cx="3742461" cy="475052"/>
          </a:xfrm>
          <a:prstGeom prst="borderCallout2">
            <a:avLst>
              <a:gd name="adj1" fmla="val 26472"/>
              <a:gd name="adj2" fmla="val 105370"/>
              <a:gd name="adj3" fmla="val 26472"/>
              <a:gd name="adj4" fmla="val 118681"/>
              <a:gd name="adj5" fmla="val 9808"/>
              <a:gd name="adj6" fmla="val 130494"/>
            </a:avLst>
          </a:prstGeom>
          <a:solidFill>
            <a:srgbClr val="FFFFFF"/>
          </a:solidFill>
          <a:ln w="9525">
            <a:solidFill>
              <a:schemeClr val="tx1">
                <a:lumMod val="95000"/>
                <a:lumOff val="5000"/>
              </a:schemeClr>
            </a:solidFill>
            <a:prstDash val="dash"/>
            <a:miter lim="800000"/>
          </a:ln>
        </p:spPr>
        <p:txBody>
          <a:bodyPr vert="horz" wrap="square" lIns="91440" tIns="72000" rIns="91440" bIns="0" numCol="1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Class Book: </a:t>
            </a:r>
            <a:r>
              <a:rPr kumimoji="1" lang="en-US" altLang="zh-TW" sz="12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Unit</a:t>
            </a:r>
            <a:r>
              <a:rPr kumimoji="1" lang="en-US" altLang="zh-TW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TW" sz="12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Letter Associated Word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                    該單元字母關聯性單字</a:t>
            </a:r>
            <a:endParaRPr kumimoji="1" lang="en-US" altLang="zh-TW" sz="1200" dirty="0">
              <a:latin typeface="Microsoft YaHei" panose="020B0503020204020204" pitchFamily="34" charset="-122"/>
              <a:ea typeface="Microsoft YaHei" panose="020B0503020204020204" pitchFamily="34" charset="-122"/>
              <a:cs typeface="新細明體" panose="02020500000000000000" charset="-12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TW" altLang="en-US"/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3916718" y="-49477"/>
            <a:ext cx="7845161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zh-TW" b="1" i="1" dirty="0">
              <a:solidFill>
                <a:srgbClr val="7030A0"/>
              </a:solidFill>
              <a:latin typeface="ITC Flora Std" charset="0"/>
              <a:ea typeface="ITC Flora Std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400" b="1" i="1" dirty="0">
                <a:solidFill>
                  <a:srgbClr val="7030A0"/>
                </a:solidFill>
                <a:latin typeface="ITC Flora Std" charset="0"/>
                <a:ea typeface="ITC Flora Std" charset="0"/>
                <a:cs typeface="Times New Roman" panose="02020603050405020304" pitchFamily="18" charset="0"/>
              </a:rPr>
              <a:t>Student’s Books Introduction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400" b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學生課本介紹</a:t>
            </a:r>
            <a:r>
              <a:rPr kumimoji="1" lang="en-US" altLang="zh-TW" sz="2400" b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—page </a:t>
            </a:r>
            <a:r>
              <a:rPr kumimoji="1" lang="en-US" altLang="zh-TW" sz="2400" b="1" dirty="0" smtClean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3/week 2-class 1(30-40 </a:t>
            </a:r>
            <a:r>
              <a:rPr kumimoji="1" lang="en-US" altLang="zh-TW" sz="2400" b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mins) </a:t>
            </a:r>
            <a:endParaRPr kumimoji="1" lang="en-US" altLang="zh-TW" sz="2400" dirty="0">
              <a:latin typeface="Microsoft YaHei" panose="020B0503020204020204" pitchFamily="34" charset="-122"/>
              <a:ea typeface="Microsoft YaHei" panose="020B0503020204020204" pitchFamily="34" charset="-122"/>
              <a:cs typeface="新細明體" panose="02020500000000000000" charset="-12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altLang="zh-TW" sz="2400" dirty="0">
              <a:latin typeface="Arial" panose="020B0604020202020204" pitchFamily="34" charset="0"/>
              <a:ea typeface="新細明體" panose="02020500000000000000" charset="-120"/>
              <a:cs typeface="新細明體" panose="02020500000000000000" charset="-120"/>
            </a:endParaRPr>
          </a:p>
        </p:txBody>
      </p:sp>
      <p:sp>
        <p:nvSpPr>
          <p:cNvPr id="26" name="圓角矩形 25"/>
          <p:cNvSpPr/>
          <p:nvPr/>
        </p:nvSpPr>
        <p:spPr>
          <a:xfrm>
            <a:off x="9336443" y="1295596"/>
            <a:ext cx="1880592" cy="182161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altLang="zh-TW" sz="2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P.3&amp;4 </a:t>
            </a:r>
          </a:p>
          <a:p>
            <a:pPr algn="ctr" defTabSz="457200">
              <a:defRPr/>
            </a:pPr>
            <a:r>
              <a:rPr lang="zh-TW" altLang="en-US" sz="2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字母認知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8225" t="17600" r="38575" b="6000"/>
          <a:stretch>
            <a:fillRect/>
          </a:stretch>
        </p:blipFill>
        <p:spPr>
          <a:xfrm>
            <a:off x="2127339" y="1325880"/>
            <a:ext cx="5266944" cy="5239512"/>
          </a:xfrm>
          <a:prstGeom prst="rect">
            <a:avLst/>
          </a:prstGeom>
        </p:spPr>
      </p:pic>
      <p:sp>
        <p:nvSpPr>
          <p:cNvPr id="15" name="直線圖說文字 2 285"/>
          <p:cNvSpPr/>
          <p:nvPr/>
        </p:nvSpPr>
        <p:spPr bwMode="auto">
          <a:xfrm>
            <a:off x="7587875" y="2301484"/>
            <a:ext cx="3726277" cy="549144"/>
          </a:xfrm>
          <a:prstGeom prst="borderCallout2">
            <a:avLst>
              <a:gd name="adj1" fmla="val 170198"/>
              <a:gd name="adj2" fmla="val -26121"/>
              <a:gd name="adj3" fmla="val 40995"/>
              <a:gd name="adj4" fmla="val 366"/>
              <a:gd name="adj5" fmla="val 102764"/>
              <a:gd name="adj6" fmla="val -49579"/>
            </a:avLst>
          </a:prstGeom>
          <a:solidFill>
            <a:srgbClr val="FFFFFF"/>
          </a:solidFill>
          <a:ln w="9525">
            <a:solidFill>
              <a:schemeClr val="tx1">
                <a:lumMod val="95000"/>
                <a:lumOff val="5000"/>
              </a:schemeClr>
            </a:solidFill>
            <a:prstDash val="dash"/>
            <a:miter lim="800000"/>
          </a:ln>
        </p:spPr>
        <p:txBody>
          <a:bodyPr vert="horz" wrap="square" lIns="91440" tIns="72000" rIns="91440" bIns="0" numCol="1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Class Book:</a:t>
            </a:r>
            <a:r>
              <a:rPr kumimoji="1" lang="en-US" altLang="zh-TW" sz="12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Letter Tactile for Pre-Writing Skills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以觸覺描寫訓練字母大、小寫的預寫技巧</a:t>
            </a:r>
            <a:endParaRPr kumimoji="1" lang="en-US" altLang="zh-TW" sz="1200" dirty="0">
              <a:latin typeface="Microsoft YaHei" panose="020B0503020204020204" pitchFamily="34" charset="-122"/>
              <a:ea typeface="Microsoft YaHei" panose="020B0503020204020204" pitchFamily="34" charset="-122"/>
              <a:cs typeface="新細明體" panose="02020500000000000000" charset="-12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TW" altLang="en-US"/>
          </a:p>
        </p:txBody>
      </p:sp>
      <p:sp>
        <p:nvSpPr>
          <p:cNvPr id="12" name="Rectangle 24"/>
          <p:cNvSpPr>
            <a:spLocks noChangeArrowheads="1"/>
          </p:cNvSpPr>
          <p:nvPr/>
        </p:nvSpPr>
        <p:spPr bwMode="auto">
          <a:xfrm>
            <a:off x="3875462" y="0"/>
            <a:ext cx="7845161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zh-TW" b="1" i="1" dirty="0">
              <a:solidFill>
                <a:srgbClr val="7030A0"/>
              </a:solidFill>
              <a:latin typeface="ITC Flora Std" charset="0"/>
              <a:ea typeface="ITC Flora Std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400" b="1" i="1" dirty="0">
                <a:solidFill>
                  <a:srgbClr val="7030A0"/>
                </a:solidFill>
                <a:latin typeface="ITC Flora Std" charset="0"/>
                <a:ea typeface="ITC Flora Std" charset="0"/>
                <a:cs typeface="Times New Roman" panose="02020603050405020304" pitchFamily="18" charset="0"/>
              </a:rPr>
              <a:t>Student’s Books Introduction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400" b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學生課本介紹</a:t>
            </a:r>
            <a:r>
              <a:rPr kumimoji="1" lang="en-US" altLang="zh-TW" sz="2400" b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—page </a:t>
            </a:r>
            <a:r>
              <a:rPr kumimoji="1" lang="en-US" altLang="zh-TW" sz="2400" b="1" dirty="0" smtClean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4/week 2-class </a:t>
            </a:r>
            <a:r>
              <a:rPr kumimoji="1" lang="en-US" altLang="zh-TW" sz="2400" b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kumimoji="1" lang="en-US" altLang="zh-TW" sz="2400" b="1" dirty="0" smtClean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(30-40 </a:t>
            </a:r>
            <a:r>
              <a:rPr kumimoji="1" lang="en-US" altLang="zh-TW" sz="2400" b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mins) </a:t>
            </a:r>
            <a:endParaRPr kumimoji="1" lang="en-US" altLang="zh-TW" sz="2400" dirty="0">
              <a:latin typeface="Microsoft YaHei" panose="020B0503020204020204" pitchFamily="34" charset="-122"/>
              <a:ea typeface="Microsoft YaHei" panose="020B0503020204020204" pitchFamily="34" charset="-122"/>
              <a:cs typeface="新細明體" panose="02020500000000000000" charset="-12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altLang="zh-TW" sz="2400" dirty="0">
              <a:latin typeface="Arial" panose="020B0604020202020204" pitchFamily="34" charset="0"/>
              <a:ea typeface="新細明體" panose="02020500000000000000" charset="-120"/>
              <a:cs typeface="新細明體" panose="02020500000000000000" charset="-120"/>
            </a:endParaRPr>
          </a:p>
        </p:txBody>
      </p:sp>
      <p:sp>
        <p:nvSpPr>
          <p:cNvPr id="9" name="直線圖說文字 2 64"/>
          <p:cNvSpPr/>
          <p:nvPr/>
        </p:nvSpPr>
        <p:spPr bwMode="auto">
          <a:xfrm>
            <a:off x="7188837" y="5383427"/>
            <a:ext cx="2367893" cy="666307"/>
          </a:xfrm>
          <a:prstGeom prst="borderCallout2">
            <a:avLst>
              <a:gd name="adj1" fmla="val 25352"/>
              <a:gd name="adj2" fmla="val -6417"/>
              <a:gd name="adj3" fmla="val 25352"/>
              <a:gd name="adj4" fmla="val -42111"/>
              <a:gd name="adj5" fmla="val 13592"/>
              <a:gd name="adj6" fmla="val -72732"/>
            </a:avLst>
          </a:prstGeom>
          <a:solidFill>
            <a:srgbClr val="FFFFFF"/>
          </a:solidFill>
          <a:ln w="9525">
            <a:solidFill>
              <a:schemeClr val="tx1">
                <a:lumMod val="95000"/>
                <a:lumOff val="5000"/>
              </a:schemeClr>
            </a:solidFill>
            <a:prstDash val="dash"/>
            <a:miter lim="800000"/>
          </a:ln>
        </p:spPr>
        <p:txBody>
          <a:bodyPr vert="horz" wrap="square" lIns="91440" tIns="72000" rIns="91440" bIns="0" numCol="1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Class Book:</a:t>
            </a:r>
            <a:r>
              <a:rPr kumimoji="1" lang="en-US" altLang="zh-TW" sz="12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br>
              <a:rPr kumimoji="1" lang="en-US" altLang="zh-TW" sz="12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</a:br>
            <a:r>
              <a:rPr kumimoji="1" lang="en-US" altLang="zh-TW" sz="12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Letter </a:t>
            </a:r>
            <a:r>
              <a:rPr kumimoji="1" lang="zh-TW" altLang="en-US" sz="12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TW" sz="12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Associated chant</a:t>
            </a:r>
            <a:br>
              <a:rPr kumimoji="1" lang="en-US" altLang="zh-TW" sz="12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</a:br>
            <a:r>
              <a:rPr lang="zh-TW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字母相關韻文</a:t>
            </a:r>
            <a:endParaRPr kumimoji="1" lang="en-US" altLang="zh-TW" sz="1200" dirty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zh-TW" dirty="0">
              <a:latin typeface="Microsoft YaHei" panose="020B0503020204020204" pitchFamily="34" charset="-122"/>
              <a:ea typeface="Microsoft YaHei" panose="020B0503020204020204" pitchFamily="34" charset="-122"/>
              <a:cs typeface="新細明體" panose="02020500000000000000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ChangeArrowheads="1"/>
          </p:cNvSpPr>
          <p:nvPr/>
        </p:nvSpPr>
        <p:spPr bwMode="auto">
          <a:xfrm>
            <a:off x="4057244" y="-96838"/>
            <a:ext cx="7845161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zh-TW" sz="2400" b="1" i="1" dirty="0">
              <a:solidFill>
                <a:srgbClr val="7030A0"/>
              </a:solidFill>
              <a:latin typeface="ITC Flora Std" charset="0"/>
              <a:ea typeface="ITC Flora Std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400" b="1" i="1" dirty="0">
                <a:solidFill>
                  <a:srgbClr val="7030A0"/>
                </a:solidFill>
                <a:latin typeface="ITC Flora Std" charset="0"/>
                <a:ea typeface="ITC Flora Std" charset="0"/>
                <a:cs typeface="Times New Roman" panose="02020603050405020304" pitchFamily="18" charset="0"/>
              </a:rPr>
              <a:t>Student’s Books Introduction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400" b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學生課本介紹</a:t>
            </a:r>
            <a:r>
              <a:rPr kumimoji="1" lang="en-US" altLang="zh-TW" sz="2400" b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—page </a:t>
            </a:r>
            <a:r>
              <a:rPr kumimoji="1" lang="en-US" altLang="zh-TW" sz="2400" b="1" dirty="0" smtClean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5/week 3-class </a:t>
            </a:r>
            <a:r>
              <a:rPr kumimoji="1" lang="en-US" altLang="zh-TW" sz="2400" b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kumimoji="1" lang="en-US" altLang="zh-TW" sz="2400" b="1" dirty="0" smtClean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(30-40 </a:t>
            </a:r>
            <a:r>
              <a:rPr kumimoji="1" lang="en-US" altLang="zh-TW" sz="2400" b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mins) </a:t>
            </a:r>
            <a:endParaRPr kumimoji="1" lang="en-US" altLang="zh-TW" sz="2400" dirty="0">
              <a:latin typeface="Microsoft YaHei" panose="020B0503020204020204" pitchFamily="34" charset="-122"/>
              <a:ea typeface="Microsoft YaHei" panose="020B0503020204020204" pitchFamily="34" charset="-122"/>
              <a:cs typeface="新細明體" panose="02020500000000000000" charset="-12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altLang="zh-TW" dirty="0">
              <a:latin typeface="Arial" panose="020B0604020202020204" pitchFamily="34" charset="0"/>
              <a:ea typeface="新細明體" panose="02020500000000000000" charset="-120"/>
              <a:cs typeface="新細明體" panose="02020500000000000000" charset="-120"/>
            </a:endParaRPr>
          </a:p>
        </p:txBody>
      </p:sp>
      <p:pic>
        <p:nvPicPr>
          <p:cNvPr id="3" name="圖片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7179" y="1327669"/>
            <a:ext cx="5653438" cy="5439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直線圖說文字 2 281"/>
          <p:cNvSpPr/>
          <p:nvPr/>
        </p:nvSpPr>
        <p:spPr bwMode="auto">
          <a:xfrm flipH="1">
            <a:off x="5186427" y="1816780"/>
            <a:ext cx="1623014" cy="846752"/>
          </a:xfrm>
          <a:prstGeom prst="borderCallout2">
            <a:avLst>
              <a:gd name="adj1" fmla="val 74556"/>
              <a:gd name="adj2" fmla="val 105292"/>
              <a:gd name="adj3" fmla="val 74556"/>
              <a:gd name="adj4" fmla="val 105292"/>
              <a:gd name="adj5" fmla="val 173242"/>
              <a:gd name="adj6" fmla="val 136692"/>
            </a:avLst>
          </a:prstGeom>
          <a:solidFill>
            <a:srgbClr val="FFFFFF"/>
          </a:solidFill>
          <a:ln w="9525">
            <a:solidFill>
              <a:schemeClr val="tx1">
                <a:lumMod val="95000"/>
                <a:lumOff val="5000"/>
              </a:schemeClr>
            </a:solidFill>
            <a:prstDash val="dash"/>
            <a:miter lim="800000"/>
          </a:ln>
        </p:spPr>
        <p:txBody>
          <a:bodyPr vert="horz" wrap="square" lIns="91440" tIns="72000" rIns="91440" bIns="0" numCol="1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1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Class Book:</a:t>
            </a:r>
            <a:r>
              <a:rPr kumimoji="1" lang="en-US" altLang="zh-TW" sz="11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Reviewing Main Sentences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複習主要句子</a:t>
            </a:r>
            <a:endParaRPr kumimoji="1" lang="en-US" altLang="zh-TW" sz="1100" dirty="0">
              <a:latin typeface="Microsoft YaHei" panose="020B0503020204020204" pitchFamily="34" charset="-122"/>
              <a:ea typeface="Microsoft YaHei" panose="020B0503020204020204" pitchFamily="34" charset="-122"/>
              <a:cs typeface="新細明體" panose="02020500000000000000" charset="-120"/>
            </a:endParaRPr>
          </a:p>
        </p:txBody>
      </p:sp>
      <p:sp>
        <p:nvSpPr>
          <p:cNvPr id="8" name="直線圖說文字 2 276"/>
          <p:cNvSpPr/>
          <p:nvPr/>
        </p:nvSpPr>
        <p:spPr bwMode="auto">
          <a:xfrm>
            <a:off x="1953115" y="2924903"/>
            <a:ext cx="1563963" cy="972483"/>
          </a:xfrm>
          <a:prstGeom prst="borderCallout2">
            <a:avLst>
              <a:gd name="adj1" fmla="val 24491"/>
              <a:gd name="adj2" fmla="val 105491"/>
              <a:gd name="adj3" fmla="val 24491"/>
              <a:gd name="adj4" fmla="val 126199"/>
              <a:gd name="adj5" fmla="val -59294"/>
              <a:gd name="adj6" fmla="val 147659"/>
            </a:avLst>
          </a:prstGeom>
          <a:solidFill>
            <a:srgbClr val="FFFFFF"/>
          </a:solidFill>
          <a:ln w="9525">
            <a:solidFill>
              <a:schemeClr val="tx1">
                <a:lumMod val="95000"/>
                <a:lumOff val="5000"/>
              </a:schemeClr>
            </a:solidFill>
            <a:prstDash val="dash"/>
            <a:miter lim="800000"/>
          </a:ln>
        </p:spPr>
        <p:txBody>
          <a:bodyPr vert="horz" wrap="square" lIns="91440" tIns="72000" rIns="91440" bIns="0" numCol="1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1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Class Book:</a:t>
            </a:r>
            <a:r>
              <a:rPr kumimoji="1" lang="en-US" altLang="zh-TW" sz="11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Catching Unit Theme Song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單元主題歌</a:t>
            </a:r>
            <a:endParaRPr kumimoji="1" lang="en-US" altLang="zh-TW" sz="1100" dirty="0">
              <a:latin typeface="Microsoft YaHei" panose="020B0503020204020204" pitchFamily="34" charset="-122"/>
              <a:ea typeface="Microsoft YaHei" panose="020B0503020204020204" pitchFamily="34" charset="-122"/>
              <a:cs typeface="新細明體" panose="02020500000000000000" charset="-120"/>
            </a:endParaRPr>
          </a:p>
        </p:txBody>
      </p:sp>
      <p:sp>
        <p:nvSpPr>
          <p:cNvPr id="9" name="直線圖說文字 2 279"/>
          <p:cNvSpPr/>
          <p:nvPr/>
        </p:nvSpPr>
        <p:spPr bwMode="auto">
          <a:xfrm>
            <a:off x="9464488" y="4047378"/>
            <a:ext cx="1599752" cy="972483"/>
          </a:xfrm>
          <a:prstGeom prst="borderCallout2">
            <a:avLst>
              <a:gd name="adj1" fmla="val 27907"/>
              <a:gd name="adj2" fmla="val -5370"/>
              <a:gd name="adj3" fmla="val 27907"/>
              <a:gd name="adj4" fmla="val -34565"/>
              <a:gd name="adj5" fmla="val 81313"/>
              <a:gd name="adj6" fmla="val -73087"/>
            </a:avLst>
          </a:prstGeom>
          <a:solidFill>
            <a:srgbClr val="FFFFFF"/>
          </a:solidFill>
          <a:ln w="9525">
            <a:solidFill>
              <a:schemeClr val="tx1">
                <a:lumMod val="95000"/>
                <a:lumOff val="5000"/>
              </a:schemeClr>
            </a:solidFill>
            <a:prstDash val="dash"/>
            <a:miter lim="800000"/>
          </a:ln>
        </p:spPr>
        <p:txBody>
          <a:bodyPr vert="horz" wrap="square" lIns="91440" tIns="72000" rIns="91440" bIns="0" numCol="1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1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Class Book:</a:t>
            </a:r>
            <a:r>
              <a:rPr kumimoji="1" lang="en-US" altLang="zh-TW" sz="11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Reviewing Main Words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1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複習主要單字</a:t>
            </a:r>
            <a:endParaRPr kumimoji="1" lang="en-US" altLang="zh-TW" dirty="0">
              <a:latin typeface="Microsoft YaHei" panose="020B0503020204020204" pitchFamily="34" charset="-122"/>
              <a:ea typeface="Microsoft YaHei" panose="020B0503020204020204" pitchFamily="34" charset="-122"/>
              <a:cs typeface="新細明體" panose="02020500000000000000" charset="-120"/>
            </a:endParaRPr>
          </a:p>
        </p:txBody>
      </p:sp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TW" altLang="en-US"/>
          </a:p>
        </p:txBody>
      </p:sp>
      <p:sp>
        <p:nvSpPr>
          <p:cNvPr id="21" name="Rectangle 33"/>
          <p:cNvSpPr>
            <a:spLocks noChangeArrowheads="1"/>
          </p:cNvSpPr>
          <p:nvPr/>
        </p:nvSpPr>
        <p:spPr bwMode="auto">
          <a:xfrm>
            <a:off x="1524001" y="362636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b="1">
                <a:latin typeface="Arial" panose="020B0604020202020204" pitchFamily="34" charset="0"/>
                <a:ea typeface="ITC Flora Std"/>
                <a:cs typeface="Times New Roman" panose="02020603050405020304" pitchFamily="18" charset="0"/>
              </a:rPr>
              <a:t/>
            </a:r>
            <a:br>
              <a:rPr kumimoji="1" lang="en-US" altLang="zh-TW" b="1">
                <a:latin typeface="Arial" panose="020B0604020202020204" pitchFamily="34" charset="0"/>
                <a:ea typeface="ITC Flora Std"/>
                <a:cs typeface="Times New Roman" panose="02020603050405020304" pitchFamily="18" charset="0"/>
              </a:rPr>
            </a:br>
            <a:endParaRPr kumimoji="1" lang="en-US" altLang="zh-TW">
              <a:latin typeface="Arial" panose="020B0604020202020204" pitchFamily="34" charset="0"/>
              <a:ea typeface="新細明體" panose="02020500000000000000" charset="-120"/>
              <a:cs typeface="新細明體" panose="02020500000000000000" charset="-120"/>
            </a:endParaRPr>
          </a:p>
        </p:txBody>
      </p:sp>
      <p:sp>
        <p:nvSpPr>
          <p:cNvPr id="22" name="圓角矩形 21"/>
          <p:cNvSpPr/>
          <p:nvPr/>
        </p:nvSpPr>
        <p:spPr>
          <a:xfrm>
            <a:off x="1719778" y="1190099"/>
            <a:ext cx="1727200" cy="10810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altLang="zh-TW" sz="2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P.5 </a:t>
            </a:r>
          </a:p>
          <a:p>
            <a:pPr algn="ctr" defTabSz="457200">
              <a:defRPr/>
            </a:pPr>
            <a:r>
              <a:rPr lang="zh-TW" altLang="en-US" sz="2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歌曲律動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ChangeArrowheads="1"/>
          </p:cNvSpPr>
          <p:nvPr/>
        </p:nvSpPr>
        <p:spPr bwMode="auto">
          <a:xfrm>
            <a:off x="3857895" y="101141"/>
            <a:ext cx="7845161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zh-TW" b="1" i="1" dirty="0">
              <a:solidFill>
                <a:srgbClr val="7030A0"/>
              </a:solidFill>
              <a:latin typeface="ITC Flora Std" charset="0"/>
              <a:ea typeface="ITC Flora Std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400" b="1" i="1" dirty="0">
                <a:solidFill>
                  <a:srgbClr val="7030A0"/>
                </a:solidFill>
                <a:latin typeface="ITC Flora Std" charset="0"/>
                <a:ea typeface="ITC Flora Std" charset="0"/>
                <a:cs typeface="Times New Roman" panose="02020603050405020304" pitchFamily="18" charset="0"/>
              </a:rPr>
              <a:t>Student’s Books Introduction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400" b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學生課本介紹</a:t>
            </a:r>
            <a:r>
              <a:rPr kumimoji="1" lang="en-US" altLang="zh-TW" sz="2400" b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—page </a:t>
            </a:r>
            <a:r>
              <a:rPr kumimoji="1" lang="en-US" altLang="zh-TW" sz="2400" b="1" dirty="0" smtClean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6/week 3-class </a:t>
            </a:r>
            <a:r>
              <a:rPr kumimoji="1" lang="en-US" altLang="zh-TW" sz="2400" b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kumimoji="1" lang="en-US" altLang="zh-TW" sz="2400" b="1" dirty="0" smtClean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(30-40 </a:t>
            </a:r>
            <a:r>
              <a:rPr kumimoji="1" lang="en-US" altLang="zh-TW" sz="2400" b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mins) </a:t>
            </a:r>
            <a:endParaRPr kumimoji="1" lang="en-US" altLang="zh-TW" sz="2400" dirty="0">
              <a:latin typeface="Microsoft YaHei" panose="020B0503020204020204" pitchFamily="34" charset="-122"/>
              <a:ea typeface="Microsoft YaHei" panose="020B0503020204020204" pitchFamily="34" charset="-122"/>
              <a:cs typeface="新細明體" panose="02020500000000000000" charset="-12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altLang="zh-TW" dirty="0">
              <a:latin typeface="Arial" panose="020B0604020202020204" pitchFamily="34" charset="0"/>
              <a:ea typeface="新細明體" panose="02020500000000000000" charset="-120"/>
              <a:cs typeface="新細明體" panose="02020500000000000000" charset="-120"/>
            </a:endParaRPr>
          </a:p>
        </p:txBody>
      </p:sp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1524000" y="43934"/>
            <a:ext cx="530827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TW" altLang="en-US"/>
          </a:p>
        </p:txBody>
      </p:sp>
      <p:sp>
        <p:nvSpPr>
          <p:cNvPr id="21" name="Rectangle 33"/>
          <p:cNvSpPr>
            <a:spLocks noChangeArrowheads="1"/>
          </p:cNvSpPr>
          <p:nvPr/>
        </p:nvSpPr>
        <p:spPr bwMode="auto">
          <a:xfrm>
            <a:off x="1524000" y="362636"/>
            <a:ext cx="55779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b="1">
                <a:latin typeface="Arial" panose="020B0604020202020204" pitchFamily="34" charset="0"/>
                <a:ea typeface="ITC Flora Std"/>
                <a:cs typeface="Times New Roman" panose="02020603050405020304" pitchFamily="18" charset="0"/>
              </a:rPr>
              <a:t/>
            </a:r>
            <a:br>
              <a:rPr kumimoji="1" lang="en-US" altLang="zh-TW" b="1">
                <a:latin typeface="Arial" panose="020B0604020202020204" pitchFamily="34" charset="0"/>
                <a:ea typeface="ITC Flora Std"/>
                <a:cs typeface="Times New Roman" panose="02020603050405020304" pitchFamily="18" charset="0"/>
              </a:rPr>
            </a:br>
            <a:endParaRPr kumimoji="1" lang="en-US" altLang="zh-TW">
              <a:latin typeface="Arial" panose="020B0604020202020204" pitchFamily="34" charset="0"/>
              <a:ea typeface="新細明體" panose="02020500000000000000" charset="-120"/>
              <a:cs typeface="新細明體" panose="02020500000000000000" charset="-120"/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1889287" y="1516613"/>
            <a:ext cx="1727200" cy="10810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altLang="zh-TW" sz="2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P.6 </a:t>
            </a:r>
          </a:p>
          <a:p>
            <a:pPr algn="ctr" defTabSz="457200">
              <a:defRPr/>
            </a:pPr>
            <a:r>
              <a:rPr lang="en-US" altLang="zh-TW" sz="2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CLIL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8225" t="17600" r="38650" b="5600"/>
          <a:stretch>
            <a:fillRect/>
          </a:stretch>
        </p:blipFill>
        <p:spPr>
          <a:xfrm>
            <a:off x="3995928" y="1486136"/>
            <a:ext cx="5257800" cy="5266944"/>
          </a:xfrm>
          <a:prstGeom prst="rect">
            <a:avLst/>
          </a:prstGeom>
        </p:spPr>
      </p:pic>
      <p:sp>
        <p:nvSpPr>
          <p:cNvPr id="12" name="直線圖說文字 2 279"/>
          <p:cNvSpPr/>
          <p:nvPr/>
        </p:nvSpPr>
        <p:spPr bwMode="auto">
          <a:xfrm>
            <a:off x="9757096" y="2502043"/>
            <a:ext cx="1883216" cy="780654"/>
          </a:xfrm>
          <a:prstGeom prst="borderCallout2">
            <a:avLst>
              <a:gd name="adj1" fmla="val 27907"/>
              <a:gd name="adj2" fmla="val -5370"/>
              <a:gd name="adj3" fmla="val 27907"/>
              <a:gd name="adj4" fmla="val -34565"/>
              <a:gd name="adj5" fmla="val -15535"/>
              <a:gd name="adj6" fmla="val -134247"/>
            </a:avLst>
          </a:prstGeom>
          <a:solidFill>
            <a:srgbClr val="FFFFFF"/>
          </a:solidFill>
          <a:ln w="9525">
            <a:solidFill>
              <a:schemeClr val="tx1">
                <a:lumMod val="95000"/>
                <a:lumOff val="5000"/>
              </a:schemeClr>
            </a:solidFill>
            <a:prstDash val="dash"/>
            <a:miter lim="800000"/>
          </a:ln>
        </p:spPr>
        <p:txBody>
          <a:bodyPr vert="horz" wrap="square" lIns="91440" tIns="72000" rIns="91440" bIns="0" numCol="1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Class Book:</a:t>
            </a:r>
            <a:r>
              <a:rPr kumimoji="1" lang="en-US" altLang="zh-TW" sz="12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zh-TW" altLang="en-US" sz="1200" dirty="0" smtClean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TW" sz="1200" dirty="0" smtClean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Extended CLIL Activity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2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主題</a:t>
            </a:r>
            <a:r>
              <a:rPr kumimoji="1" lang="zh-TW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延伸活動</a:t>
            </a:r>
            <a:endParaRPr kumimoji="1" lang="en-US" altLang="zh-TW" sz="1200" dirty="0">
              <a:latin typeface="Microsoft YaHei" panose="020B0503020204020204" pitchFamily="34" charset="-122"/>
              <a:ea typeface="Microsoft YaHei" panose="020B0503020204020204" pitchFamily="34" charset="-122"/>
              <a:cs typeface="新細明體" panose="02020500000000000000" charset="-120"/>
            </a:endParaRPr>
          </a:p>
        </p:txBody>
      </p:sp>
      <p:sp>
        <p:nvSpPr>
          <p:cNvPr id="13" name="直線圖說文字 2 279"/>
          <p:cNvSpPr/>
          <p:nvPr/>
        </p:nvSpPr>
        <p:spPr bwMode="auto">
          <a:xfrm>
            <a:off x="9543037" y="4611259"/>
            <a:ext cx="1883216" cy="780654"/>
          </a:xfrm>
          <a:prstGeom prst="borderCallout2">
            <a:avLst>
              <a:gd name="adj1" fmla="val 27907"/>
              <a:gd name="adj2" fmla="val -5370"/>
              <a:gd name="adj3" fmla="val 27907"/>
              <a:gd name="adj4" fmla="val -34565"/>
              <a:gd name="adj5" fmla="val -15535"/>
              <a:gd name="adj6" fmla="val -134247"/>
            </a:avLst>
          </a:prstGeom>
          <a:solidFill>
            <a:srgbClr val="FFFFFF"/>
          </a:solidFill>
          <a:ln w="9525">
            <a:solidFill>
              <a:schemeClr val="tx1">
                <a:lumMod val="95000"/>
                <a:lumOff val="5000"/>
              </a:schemeClr>
            </a:solidFill>
            <a:prstDash val="dash"/>
            <a:miter lim="800000"/>
          </a:ln>
        </p:spPr>
        <p:txBody>
          <a:bodyPr vert="horz" wrap="square" lIns="91440" tIns="72000" rIns="91440" bIns="0" numCol="1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Class Book:</a:t>
            </a:r>
            <a:r>
              <a:rPr kumimoji="1" lang="en-US" altLang="zh-TW" sz="12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zh-TW" altLang="en-US" sz="1200" dirty="0" smtClean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TW" sz="1200" dirty="0" smtClean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Shapes Recognition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2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認知領域的訓練之一</a:t>
            </a:r>
            <a:endParaRPr kumimoji="1" lang="en-US" altLang="zh-TW" sz="1200" dirty="0">
              <a:latin typeface="Microsoft YaHei" panose="020B0503020204020204" pitchFamily="34" charset="-122"/>
              <a:ea typeface="Microsoft YaHei" panose="020B0503020204020204" pitchFamily="34" charset="-122"/>
              <a:cs typeface="新細明體" panose="02020500000000000000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手繪多邊形 4"/>
          <p:cNvSpPr/>
          <p:nvPr/>
        </p:nvSpPr>
        <p:spPr>
          <a:xfrm>
            <a:off x="3810827" y="5136963"/>
            <a:ext cx="2016125" cy="1139825"/>
          </a:xfrm>
          <a:custGeom>
            <a:avLst/>
            <a:gdLst>
              <a:gd name="connsiteX0" fmla="*/ 0 w 6096000"/>
              <a:gd name="connsiteY0" fmla="*/ 127923 h 767520"/>
              <a:gd name="connsiteX1" fmla="*/ 37468 w 6096000"/>
              <a:gd name="connsiteY1" fmla="*/ 37468 h 767520"/>
              <a:gd name="connsiteX2" fmla="*/ 127923 w 6096000"/>
              <a:gd name="connsiteY2" fmla="*/ 0 h 767520"/>
              <a:gd name="connsiteX3" fmla="*/ 5968077 w 6096000"/>
              <a:gd name="connsiteY3" fmla="*/ 0 h 767520"/>
              <a:gd name="connsiteX4" fmla="*/ 6058532 w 6096000"/>
              <a:gd name="connsiteY4" fmla="*/ 37468 h 767520"/>
              <a:gd name="connsiteX5" fmla="*/ 6096000 w 6096000"/>
              <a:gd name="connsiteY5" fmla="*/ 127923 h 767520"/>
              <a:gd name="connsiteX6" fmla="*/ 6096000 w 6096000"/>
              <a:gd name="connsiteY6" fmla="*/ 639597 h 767520"/>
              <a:gd name="connsiteX7" fmla="*/ 6058532 w 6096000"/>
              <a:gd name="connsiteY7" fmla="*/ 730052 h 767520"/>
              <a:gd name="connsiteX8" fmla="*/ 5968077 w 6096000"/>
              <a:gd name="connsiteY8" fmla="*/ 767520 h 767520"/>
              <a:gd name="connsiteX9" fmla="*/ 127923 w 6096000"/>
              <a:gd name="connsiteY9" fmla="*/ 767520 h 767520"/>
              <a:gd name="connsiteX10" fmla="*/ 37468 w 6096000"/>
              <a:gd name="connsiteY10" fmla="*/ 730052 h 767520"/>
              <a:gd name="connsiteX11" fmla="*/ 0 w 6096000"/>
              <a:gd name="connsiteY11" fmla="*/ 639597 h 767520"/>
              <a:gd name="connsiteX12" fmla="*/ 0 w 6096000"/>
              <a:gd name="connsiteY12" fmla="*/ 127923 h 76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96000" h="767520">
                <a:moveTo>
                  <a:pt x="0" y="127923"/>
                </a:moveTo>
                <a:cubicBezTo>
                  <a:pt x="0" y="93996"/>
                  <a:pt x="13478" y="61458"/>
                  <a:pt x="37468" y="37468"/>
                </a:cubicBezTo>
                <a:cubicBezTo>
                  <a:pt x="61458" y="13478"/>
                  <a:pt x="93996" y="0"/>
                  <a:pt x="127923" y="0"/>
                </a:cubicBezTo>
                <a:lnTo>
                  <a:pt x="5968077" y="0"/>
                </a:lnTo>
                <a:cubicBezTo>
                  <a:pt x="6002004" y="0"/>
                  <a:pt x="6034542" y="13478"/>
                  <a:pt x="6058532" y="37468"/>
                </a:cubicBezTo>
                <a:cubicBezTo>
                  <a:pt x="6082522" y="61458"/>
                  <a:pt x="6096000" y="93996"/>
                  <a:pt x="6096000" y="127923"/>
                </a:cubicBezTo>
                <a:lnTo>
                  <a:pt x="6096000" y="639597"/>
                </a:lnTo>
                <a:cubicBezTo>
                  <a:pt x="6096000" y="673524"/>
                  <a:pt x="6082522" y="706062"/>
                  <a:pt x="6058532" y="730052"/>
                </a:cubicBezTo>
                <a:cubicBezTo>
                  <a:pt x="6034542" y="754042"/>
                  <a:pt x="6002004" y="767520"/>
                  <a:pt x="5968077" y="767520"/>
                </a:cubicBezTo>
                <a:lnTo>
                  <a:pt x="127923" y="767520"/>
                </a:lnTo>
                <a:cubicBezTo>
                  <a:pt x="93996" y="767520"/>
                  <a:pt x="61458" y="754042"/>
                  <a:pt x="37468" y="730052"/>
                </a:cubicBezTo>
                <a:cubicBezTo>
                  <a:pt x="13478" y="706062"/>
                  <a:pt x="0" y="673524"/>
                  <a:pt x="0" y="639597"/>
                </a:cubicBezTo>
                <a:lnTo>
                  <a:pt x="0" y="127923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28907" tIns="128907" rIns="128907" bIns="128907" spcCol="1270" anchor="b"/>
          <a:lstStyle/>
          <a:p>
            <a:pPr algn="ctr" defTabSz="10668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altLang="zh-TW" sz="2400" b="1" dirty="0">
                <a:solidFill>
                  <a:srgbClr val="00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CLIL </a:t>
            </a:r>
          </a:p>
          <a:p>
            <a:pPr algn="ctr" defTabSz="1066800">
              <a:lnSpc>
                <a:spcPct val="90000"/>
              </a:lnSpc>
              <a:spcAft>
                <a:spcPct val="35000"/>
              </a:spcAft>
              <a:defRPr/>
            </a:pPr>
            <a:r>
              <a:rPr lang="zh-TW" altLang="en-US" sz="2400" b="1" dirty="0">
                <a:solidFill>
                  <a:srgbClr val="00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跨學科學習</a:t>
            </a:r>
          </a:p>
        </p:txBody>
      </p:sp>
      <p:sp>
        <p:nvSpPr>
          <p:cNvPr id="6" name="手繪多邊形 5"/>
          <p:cNvSpPr/>
          <p:nvPr/>
        </p:nvSpPr>
        <p:spPr>
          <a:xfrm>
            <a:off x="6330188" y="5136963"/>
            <a:ext cx="1944688" cy="1139825"/>
          </a:xfrm>
          <a:custGeom>
            <a:avLst/>
            <a:gdLst>
              <a:gd name="connsiteX0" fmla="*/ 0 w 6096000"/>
              <a:gd name="connsiteY0" fmla="*/ 127923 h 767520"/>
              <a:gd name="connsiteX1" fmla="*/ 37468 w 6096000"/>
              <a:gd name="connsiteY1" fmla="*/ 37468 h 767520"/>
              <a:gd name="connsiteX2" fmla="*/ 127923 w 6096000"/>
              <a:gd name="connsiteY2" fmla="*/ 0 h 767520"/>
              <a:gd name="connsiteX3" fmla="*/ 5968077 w 6096000"/>
              <a:gd name="connsiteY3" fmla="*/ 0 h 767520"/>
              <a:gd name="connsiteX4" fmla="*/ 6058532 w 6096000"/>
              <a:gd name="connsiteY4" fmla="*/ 37468 h 767520"/>
              <a:gd name="connsiteX5" fmla="*/ 6096000 w 6096000"/>
              <a:gd name="connsiteY5" fmla="*/ 127923 h 767520"/>
              <a:gd name="connsiteX6" fmla="*/ 6096000 w 6096000"/>
              <a:gd name="connsiteY6" fmla="*/ 639597 h 767520"/>
              <a:gd name="connsiteX7" fmla="*/ 6058532 w 6096000"/>
              <a:gd name="connsiteY7" fmla="*/ 730052 h 767520"/>
              <a:gd name="connsiteX8" fmla="*/ 5968077 w 6096000"/>
              <a:gd name="connsiteY8" fmla="*/ 767520 h 767520"/>
              <a:gd name="connsiteX9" fmla="*/ 127923 w 6096000"/>
              <a:gd name="connsiteY9" fmla="*/ 767520 h 767520"/>
              <a:gd name="connsiteX10" fmla="*/ 37468 w 6096000"/>
              <a:gd name="connsiteY10" fmla="*/ 730052 h 767520"/>
              <a:gd name="connsiteX11" fmla="*/ 0 w 6096000"/>
              <a:gd name="connsiteY11" fmla="*/ 639597 h 767520"/>
              <a:gd name="connsiteX12" fmla="*/ 0 w 6096000"/>
              <a:gd name="connsiteY12" fmla="*/ 127923 h 76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96000" h="767520">
                <a:moveTo>
                  <a:pt x="0" y="127923"/>
                </a:moveTo>
                <a:cubicBezTo>
                  <a:pt x="0" y="93996"/>
                  <a:pt x="13478" y="61458"/>
                  <a:pt x="37468" y="37468"/>
                </a:cubicBezTo>
                <a:cubicBezTo>
                  <a:pt x="61458" y="13478"/>
                  <a:pt x="93996" y="0"/>
                  <a:pt x="127923" y="0"/>
                </a:cubicBezTo>
                <a:lnTo>
                  <a:pt x="5968077" y="0"/>
                </a:lnTo>
                <a:cubicBezTo>
                  <a:pt x="6002004" y="0"/>
                  <a:pt x="6034542" y="13478"/>
                  <a:pt x="6058532" y="37468"/>
                </a:cubicBezTo>
                <a:cubicBezTo>
                  <a:pt x="6082522" y="61458"/>
                  <a:pt x="6096000" y="93996"/>
                  <a:pt x="6096000" y="127923"/>
                </a:cubicBezTo>
                <a:lnTo>
                  <a:pt x="6096000" y="639597"/>
                </a:lnTo>
                <a:cubicBezTo>
                  <a:pt x="6096000" y="673524"/>
                  <a:pt x="6082522" y="706062"/>
                  <a:pt x="6058532" y="730052"/>
                </a:cubicBezTo>
                <a:cubicBezTo>
                  <a:pt x="6034542" y="754042"/>
                  <a:pt x="6002004" y="767520"/>
                  <a:pt x="5968077" y="767520"/>
                </a:cubicBezTo>
                <a:lnTo>
                  <a:pt x="127923" y="767520"/>
                </a:lnTo>
                <a:cubicBezTo>
                  <a:pt x="93996" y="767520"/>
                  <a:pt x="61458" y="754042"/>
                  <a:pt x="37468" y="730052"/>
                </a:cubicBezTo>
                <a:cubicBezTo>
                  <a:pt x="13478" y="706062"/>
                  <a:pt x="0" y="673524"/>
                  <a:pt x="0" y="639597"/>
                </a:cubicBezTo>
                <a:lnTo>
                  <a:pt x="0" y="127923"/>
                </a:lnTo>
                <a:close/>
              </a:path>
            </a:pathLst>
          </a:custGeom>
          <a:solidFill>
            <a:srgbClr val="FFCC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28907" tIns="128907" rIns="128907" bIns="128907" spcCol="1270" anchor="b"/>
          <a:lstStyle/>
          <a:p>
            <a:pPr algn="ctr" defTabSz="10668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altLang="zh-TW" sz="2400" b="1" dirty="0">
                <a:solidFill>
                  <a:srgbClr val="00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Values </a:t>
            </a:r>
          </a:p>
          <a:p>
            <a:pPr algn="ctr" defTabSz="1066800">
              <a:lnSpc>
                <a:spcPct val="90000"/>
              </a:lnSpc>
              <a:spcAft>
                <a:spcPct val="35000"/>
              </a:spcAft>
              <a:defRPr/>
            </a:pPr>
            <a:r>
              <a:rPr lang="zh-TW" altLang="en-US" sz="2400" b="1" dirty="0">
                <a:solidFill>
                  <a:srgbClr val="00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品格教育</a:t>
            </a:r>
          </a:p>
        </p:txBody>
      </p:sp>
      <p:sp>
        <p:nvSpPr>
          <p:cNvPr id="7" name="向上箭號 6"/>
          <p:cNvSpPr/>
          <p:nvPr/>
        </p:nvSpPr>
        <p:spPr>
          <a:xfrm>
            <a:off x="4601401" y="4560700"/>
            <a:ext cx="360362" cy="504825"/>
          </a:xfrm>
          <a:prstGeom prst="upArrow">
            <a:avLst/>
          </a:prstGeom>
          <a:solidFill>
            <a:srgbClr val="FF0000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zh-TW" altLang="en-US">
              <a:solidFill>
                <a:prstClr val="white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8" name="向上箭號 7"/>
          <p:cNvSpPr/>
          <p:nvPr/>
        </p:nvSpPr>
        <p:spPr>
          <a:xfrm>
            <a:off x="7122351" y="4560700"/>
            <a:ext cx="360362" cy="504825"/>
          </a:xfrm>
          <a:prstGeom prst="upArrow">
            <a:avLst/>
          </a:prstGeom>
          <a:solidFill>
            <a:srgbClr val="FF0000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zh-TW" altLang="en-US">
              <a:solidFill>
                <a:prstClr val="white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9" name="手繪多邊形 8"/>
          <p:cNvSpPr/>
          <p:nvPr/>
        </p:nvSpPr>
        <p:spPr>
          <a:xfrm>
            <a:off x="3666363" y="3479613"/>
            <a:ext cx="4464050" cy="911225"/>
          </a:xfrm>
          <a:custGeom>
            <a:avLst/>
            <a:gdLst>
              <a:gd name="connsiteX0" fmla="*/ 0 w 6096000"/>
              <a:gd name="connsiteY0" fmla="*/ 127923 h 767520"/>
              <a:gd name="connsiteX1" fmla="*/ 37468 w 6096000"/>
              <a:gd name="connsiteY1" fmla="*/ 37468 h 767520"/>
              <a:gd name="connsiteX2" fmla="*/ 127923 w 6096000"/>
              <a:gd name="connsiteY2" fmla="*/ 0 h 767520"/>
              <a:gd name="connsiteX3" fmla="*/ 5968077 w 6096000"/>
              <a:gd name="connsiteY3" fmla="*/ 0 h 767520"/>
              <a:gd name="connsiteX4" fmla="*/ 6058532 w 6096000"/>
              <a:gd name="connsiteY4" fmla="*/ 37468 h 767520"/>
              <a:gd name="connsiteX5" fmla="*/ 6096000 w 6096000"/>
              <a:gd name="connsiteY5" fmla="*/ 127923 h 767520"/>
              <a:gd name="connsiteX6" fmla="*/ 6096000 w 6096000"/>
              <a:gd name="connsiteY6" fmla="*/ 639597 h 767520"/>
              <a:gd name="connsiteX7" fmla="*/ 6058532 w 6096000"/>
              <a:gd name="connsiteY7" fmla="*/ 730052 h 767520"/>
              <a:gd name="connsiteX8" fmla="*/ 5968077 w 6096000"/>
              <a:gd name="connsiteY8" fmla="*/ 767520 h 767520"/>
              <a:gd name="connsiteX9" fmla="*/ 127923 w 6096000"/>
              <a:gd name="connsiteY9" fmla="*/ 767520 h 767520"/>
              <a:gd name="connsiteX10" fmla="*/ 37468 w 6096000"/>
              <a:gd name="connsiteY10" fmla="*/ 730052 h 767520"/>
              <a:gd name="connsiteX11" fmla="*/ 0 w 6096000"/>
              <a:gd name="connsiteY11" fmla="*/ 639597 h 767520"/>
              <a:gd name="connsiteX12" fmla="*/ 0 w 6096000"/>
              <a:gd name="connsiteY12" fmla="*/ 127923 h 76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96000" h="767520">
                <a:moveTo>
                  <a:pt x="0" y="127923"/>
                </a:moveTo>
                <a:cubicBezTo>
                  <a:pt x="0" y="93996"/>
                  <a:pt x="13478" y="61458"/>
                  <a:pt x="37468" y="37468"/>
                </a:cubicBezTo>
                <a:cubicBezTo>
                  <a:pt x="61458" y="13478"/>
                  <a:pt x="93996" y="0"/>
                  <a:pt x="127923" y="0"/>
                </a:cubicBezTo>
                <a:lnTo>
                  <a:pt x="5968077" y="0"/>
                </a:lnTo>
                <a:cubicBezTo>
                  <a:pt x="6002004" y="0"/>
                  <a:pt x="6034542" y="13478"/>
                  <a:pt x="6058532" y="37468"/>
                </a:cubicBezTo>
                <a:cubicBezTo>
                  <a:pt x="6082522" y="61458"/>
                  <a:pt x="6096000" y="93996"/>
                  <a:pt x="6096000" y="127923"/>
                </a:cubicBezTo>
                <a:lnTo>
                  <a:pt x="6096000" y="639597"/>
                </a:lnTo>
                <a:cubicBezTo>
                  <a:pt x="6096000" y="673524"/>
                  <a:pt x="6082522" y="706062"/>
                  <a:pt x="6058532" y="730052"/>
                </a:cubicBezTo>
                <a:cubicBezTo>
                  <a:pt x="6034542" y="754042"/>
                  <a:pt x="6002004" y="767520"/>
                  <a:pt x="5968077" y="767520"/>
                </a:cubicBezTo>
                <a:lnTo>
                  <a:pt x="127923" y="767520"/>
                </a:lnTo>
                <a:cubicBezTo>
                  <a:pt x="93996" y="767520"/>
                  <a:pt x="61458" y="754042"/>
                  <a:pt x="37468" y="730052"/>
                </a:cubicBezTo>
                <a:cubicBezTo>
                  <a:pt x="13478" y="706062"/>
                  <a:pt x="0" y="673524"/>
                  <a:pt x="0" y="639597"/>
                </a:cubicBezTo>
                <a:lnTo>
                  <a:pt x="0" y="127923"/>
                </a:lnTo>
                <a:close/>
              </a:path>
            </a:pathLst>
          </a:custGeom>
          <a:solidFill>
            <a:srgbClr val="AC9EE6"/>
          </a:solidFill>
          <a:ln>
            <a:solidFill>
              <a:srgbClr val="AC9EE6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28907" tIns="128907" rIns="128907" bIns="128907" spcCol="1270" anchor="ctr"/>
          <a:lstStyle/>
          <a:p>
            <a:pPr algn="ctr" defTabSz="9779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altLang="zh-TW" sz="2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Thematic</a:t>
            </a:r>
            <a:r>
              <a:rPr lang="zh-TW" altLang="en-US" sz="2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TW" sz="2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Unit</a:t>
            </a:r>
          </a:p>
          <a:p>
            <a:pPr algn="ctr" defTabSz="977900">
              <a:lnSpc>
                <a:spcPct val="90000"/>
              </a:lnSpc>
              <a:spcAft>
                <a:spcPct val="35000"/>
              </a:spcAft>
              <a:defRPr/>
            </a:pPr>
            <a:r>
              <a:rPr lang="zh-TW" altLang="en-US" sz="2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主題單元教學</a:t>
            </a:r>
            <a:endParaRPr lang="en-US" altLang="zh-TW" sz="2400" b="1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057" name="Picture 4" descr="「plus」的圖片搜尋結果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2489" y="2903349"/>
            <a:ext cx="504825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手繪多邊形 10"/>
          <p:cNvSpPr/>
          <p:nvPr/>
        </p:nvSpPr>
        <p:spPr>
          <a:xfrm>
            <a:off x="3666363" y="1895288"/>
            <a:ext cx="4464050" cy="911225"/>
          </a:xfrm>
          <a:custGeom>
            <a:avLst/>
            <a:gdLst>
              <a:gd name="connsiteX0" fmla="*/ 0 w 6096000"/>
              <a:gd name="connsiteY0" fmla="*/ 127923 h 767520"/>
              <a:gd name="connsiteX1" fmla="*/ 37468 w 6096000"/>
              <a:gd name="connsiteY1" fmla="*/ 37468 h 767520"/>
              <a:gd name="connsiteX2" fmla="*/ 127923 w 6096000"/>
              <a:gd name="connsiteY2" fmla="*/ 0 h 767520"/>
              <a:gd name="connsiteX3" fmla="*/ 5968077 w 6096000"/>
              <a:gd name="connsiteY3" fmla="*/ 0 h 767520"/>
              <a:gd name="connsiteX4" fmla="*/ 6058532 w 6096000"/>
              <a:gd name="connsiteY4" fmla="*/ 37468 h 767520"/>
              <a:gd name="connsiteX5" fmla="*/ 6096000 w 6096000"/>
              <a:gd name="connsiteY5" fmla="*/ 127923 h 767520"/>
              <a:gd name="connsiteX6" fmla="*/ 6096000 w 6096000"/>
              <a:gd name="connsiteY6" fmla="*/ 639597 h 767520"/>
              <a:gd name="connsiteX7" fmla="*/ 6058532 w 6096000"/>
              <a:gd name="connsiteY7" fmla="*/ 730052 h 767520"/>
              <a:gd name="connsiteX8" fmla="*/ 5968077 w 6096000"/>
              <a:gd name="connsiteY8" fmla="*/ 767520 h 767520"/>
              <a:gd name="connsiteX9" fmla="*/ 127923 w 6096000"/>
              <a:gd name="connsiteY9" fmla="*/ 767520 h 767520"/>
              <a:gd name="connsiteX10" fmla="*/ 37468 w 6096000"/>
              <a:gd name="connsiteY10" fmla="*/ 730052 h 767520"/>
              <a:gd name="connsiteX11" fmla="*/ 0 w 6096000"/>
              <a:gd name="connsiteY11" fmla="*/ 639597 h 767520"/>
              <a:gd name="connsiteX12" fmla="*/ 0 w 6096000"/>
              <a:gd name="connsiteY12" fmla="*/ 127923 h 76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96000" h="767520">
                <a:moveTo>
                  <a:pt x="0" y="127923"/>
                </a:moveTo>
                <a:cubicBezTo>
                  <a:pt x="0" y="93996"/>
                  <a:pt x="13478" y="61458"/>
                  <a:pt x="37468" y="37468"/>
                </a:cubicBezTo>
                <a:cubicBezTo>
                  <a:pt x="61458" y="13478"/>
                  <a:pt x="93996" y="0"/>
                  <a:pt x="127923" y="0"/>
                </a:cubicBezTo>
                <a:lnTo>
                  <a:pt x="5968077" y="0"/>
                </a:lnTo>
                <a:cubicBezTo>
                  <a:pt x="6002004" y="0"/>
                  <a:pt x="6034542" y="13478"/>
                  <a:pt x="6058532" y="37468"/>
                </a:cubicBezTo>
                <a:cubicBezTo>
                  <a:pt x="6082522" y="61458"/>
                  <a:pt x="6096000" y="93996"/>
                  <a:pt x="6096000" y="127923"/>
                </a:cubicBezTo>
                <a:lnTo>
                  <a:pt x="6096000" y="639597"/>
                </a:lnTo>
                <a:cubicBezTo>
                  <a:pt x="6096000" y="673524"/>
                  <a:pt x="6082522" y="706062"/>
                  <a:pt x="6058532" y="730052"/>
                </a:cubicBezTo>
                <a:cubicBezTo>
                  <a:pt x="6034542" y="754042"/>
                  <a:pt x="6002004" y="767520"/>
                  <a:pt x="5968077" y="767520"/>
                </a:cubicBezTo>
                <a:lnTo>
                  <a:pt x="127923" y="767520"/>
                </a:lnTo>
                <a:cubicBezTo>
                  <a:pt x="93996" y="767520"/>
                  <a:pt x="61458" y="754042"/>
                  <a:pt x="37468" y="730052"/>
                </a:cubicBezTo>
                <a:cubicBezTo>
                  <a:pt x="13478" y="706062"/>
                  <a:pt x="0" y="673524"/>
                  <a:pt x="0" y="639597"/>
                </a:cubicBezTo>
                <a:lnTo>
                  <a:pt x="0" y="127923"/>
                </a:lnTo>
                <a:close/>
              </a:path>
            </a:pathLst>
          </a:custGeom>
          <a:solidFill>
            <a:srgbClr val="96BAE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28907" tIns="128907" rIns="128907" bIns="128907" spcCol="1270" anchor="ctr"/>
          <a:lstStyle/>
          <a:p>
            <a:pPr algn="ctr" defTabSz="9779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altLang="zh-TW" sz="2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Multiple</a:t>
            </a:r>
            <a:r>
              <a:rPr lang="zh-TW" altLang="en-US" sz="2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TW" sz="2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Sensory</a:t>
            </a:r>
          </a:p>
          <a:p>
            <a:pPr algn="ctr" defTabSz="977900">
              <a:lnSpc>
                <a:spcPct val="90000"/>
              </a:lnSpc>
              <a:spcAft>
                <a:spcPct val="35000"/>
              </a:spcAft>
              <a:defRPr/>
            </a:pPr>
            <a:r>
              <a:rPr lang="zh-TW" altLang="en-US" sz="2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多元感官教學</a:t>
            </a:r>
            <a:endParaRPr lang="en-US" altLang="zh-TW" sz="2400" b="1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059" name="圖片 11" descr="S__2042296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91360" y="2350901"/>
            <a:ext cx="3362706" cy="25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圖片 12" descr="S__2042296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5678" y="2959894"/>
            <a:ext cx="2723878" cy="3633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標題 1"/>
          <p:cNvSpPr>
            <a:spLocks noGrp="1"/>
          </p:cNvSpPr>
          <p:nvPr>
            <p:ph type="title"/>
          </p:nvPr>
        </p:nvSpPr>
        <p:spPr>
          <a:xfrm>
            <a:off x="4773198" y="326044"/>
            <a:ext cx="2480650" cy="1325563"/>
          </a:xfrm>
        </p:spPr>
        <p:txBody>
          <a:bodyPr>
            <a:normAutofit/>
          </a:bodyPr>
          <a:lstStyle/>
          <a:p>
            <a:r>
              <a:rPr lang="zh-TW" altLang="en-US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編輯理念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標題 2"/>
          <p:cNvSpPr>
            <a:spLocks noGrp="1" noChangeArrowheads="1"/>
          </p:cNvSpPr>
          <p:nvPr>
            <p:ph type="title" idx="4294967295"/>
          </p:nvPr>
        </p:nvSpPr>
        <p:spPr>
          <a:xfrm>
            <a:off x="1880307" y="1662820"/>
            <a:ext cx="7956550" cy="1143000"/>
          </a:xfrm>
        </p:spPr>
        <p:txBody>
          <a:bodyPr anchor="t">
            <a:normAutofit fontScale="90000"/>
          </a:bodyPr>
          <a:lstStyle/>
          <a:p>
            <a:pPr>
              <a:lnSpc>
                <a:spcPct val="200000"/>
              </a:lnSpc>
            </a:pPr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Sample Unit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Curriculum Structure</a:t>
            </a:r>
            <a:r>
              <a:rPr lang="en-US" altLang="zh-TW" sz="4000" dirty="0">
                <a:latin typeface="Adobe 繁黑體 Std B" pitchFamily="34" charset="-120"/>
                <a:ea typeface="Adobe 繁黑體 Std B" pitchFamily="34" charset="-120"/>
                <a:cs typeface="Arial" panose="020B0604020202020204" pitchFamily="34" charset="0"/>
              </a:rPr>
              <a:t/>
            </a:r>
            <a:br>
              <a:rPr lang="en-US" altLang="zh-TW" sz="4000" dirty="0">
                <a:latin typeface="Adobe 繁黑體 Std B" pitchFamily="34" charset="-120"/>
                <a:ea typeface="Adobe 繁黑體 Std B" pitchFamily="34" charset="-120"/>
                <a:cs typeface="Arial" panose="020B0604020202020204" pitchFamily="34" charset="0"/>
              </a:rPr>
            </a:br>
            <a:r>
              <a:rPr lang="en-US" altLang="zh-TW" sz="3600" dirty="0">
                <a:solidFill>
                  <a:srgbClr val="0033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(Activity Book: Level 2 Unit 1)</a:t>
            </a:r>
            <a:r>
              <a:rPr lang="en-US" altLang="zh-TW" sz="2600" dirty="0">
                <a:solidFill>
                  <a:srgbClr val="0033CC"/>
                </a:solidFill>
                <a:latin typeface="Adobe 繁黑體 Std B" pitchFamily="34" charset="-120"/>
                <a:ea typeface="Adobe 繁黑體 Std B" pitchFamily="34" charset="-120"/>
                <a:cs typeface="Arial" panose="020B0604020202020204" pitchFamily="34" charset="0"/>
              </a:rPr>
              <a:t/>
            </a:r>
            <a:br>
              <a:rPr lang="en-US" altLang="zh-TW" sz="2600" dirty="0">
                <a:solidFill>
                  <a:srgbClr val="0033CC"/>
                </a:solidFill>
                <a:latin typeface="Adobe 繁黑體 Std B" pitchFamily="34" charset="-120"/>
                <a:ea typeface="Adobe 繁黑體 Std B" pitchFamily="34" charset="-120"/>
                <a:cs typeface="Arial" panose="020B0604020202020204" pitchFamily="34" charset="0"/>
              </a:rPr>
            </a:br>
            <a:r>
              <a:rPr lang="zh-TW" altLang="en-US" sz="4000" b="1" dirty="0">
                <a:solidFill>
                  <a:srgbClr val="0033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活動本</a:t>
            </a:r>
            <a:r>
              <a:rPr lang="zh-TW" altLang="en-US" sz="4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樣課內容呈現</a:t>
            </a:r>
          </a:p>
        </p:txBody>
      </p:sp>
      <p:pic>
        <p:nvPicPr>
          <p:cNvPr id="28675" name="Picture 2" descr="D:\Jo_目前工作資料庫\My First Other Series_201409\My First City Map 1_png\page_10\10_panda_blow bubbl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12152" y="4136377"/>
            <a:ext cx="2568424" cy="2117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/>
          <p:cNvSpPr/>
          <p:nvPr/>
        </p:nvSpPr>
        <p:spPr>
          <a:xfrm>
            <a:off x="9302454" y="3168755"/>
            <a:ext cx="1727200" cy="162083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altLang="zh-TW" sz="2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Part 1</a:t>
            </a:r>
          </a:p>
          <a:p>
            <a:pPr algn="ctr" defTabSz="457200">
              <a:defRPr/>
            </a:pPr>
            <a:r>
              <a:rPr lang="zh-TW" altLang="en-US" sz="2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連連看</a:t>
            </a:r>
            <a:endParaRPr lang="en-US" altLang="zh-TW" sz="2400" b="1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 defTabSz="457200">
              <a:defRPr/>
            </a:pPr>
            <a:r>
              <a:rPr lang="zh-TW" altLang="en-US" sz="2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及</a:t>
            </a:r>
            <a:endParaRPr lang="en-US" altLang="zh-TW" sz="2400" b="1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 defTabSz="457200">
              <a:defRPr/>
            </a:pPr>
            <a:r>
              <a:rPr lang="zh-TW" altLang="en-US" sz="2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著色</a:t>
            </a:r>
            <a:endParaRPr lang="en-US" altLang="zh-TW" sz="2400" b="1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" name="圖片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6975" y="1435607"/>
            <a:ext cx="5502945" cy="5263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直線圖說文字 2 5"/>
          <p:cNvSpPr/>
          <p:nvPr/>
        </p:nvSpPr>
        <p:spPr bwMode="auto">
          <a:xfrm>
            <a:off x="9585918" y="1435608"/>
            <a:ext cx="1935522" cy="774288"/>
          </a:xfrm>
          <a:prstGeom prst="borderCallout2">
            <a:avLst>
              <a:gd name="adj1" fmla="val 25532"/>
              <a:gd name="adj2" fmla="val -6194"/>
              <a:gd name="adj3" fmla="val 25532"/>
              <a:gd name="adj4" fmla="val -10120"/>
              <a:gd name="adj5" fmla="val 346383"/>
              <a:gd name="adj6" fmla="val -84082"/>
            </a:avLst>
          </a:prstGeom>
          <a:solidFill>
            <a:srgbClr val="FFFFFF"/>
          </a:solidFill>
          <a:ln w="9525">
            <a:solidFill>
              <a:schemeClr val="tx1"/>
            </a:solidFill>
            <a:prstDash val="dash"/>
            <a:miter lim="800000"/>
          </a:ln>
        </p:spPr>
        <p:txBody>
          <a:bodyPr rot="0" vert="horz" wrap="square" lIns="91440" tIns="72000" rIns="91440" bIns="0" anchor="t" anchorCtr="0" upright="1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/>
              </a:rPr>
              <a:t>Activity Book:</a:t>
            </a:r>
            <a:r>
              <a:rPr lang="en-US" sz="12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/>
              </a:rPr>
              <a:t/>
            </a:r>
            <a:br>
              <a:rPr lang="en-US" sz="12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/>
              </a:rPr>
            </a:br>
            <a:r>
              <a:rPr lang="en-US" sz="12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/>
              </a:rPr>
              <a:t>Enriched Activities</a:t>
            </a:r>
            <a:r>
              <a:rPr lang="zh-TW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豐富活動</a:t>
            </a:r>
            <a:endParaRPr lang="zh-TW" altLang="en-US" sz="120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/>
            </a:endParaRPr>
          </a:p>
        </p:txBody>
      </p:sp>
      <p:sp>
        <p:nvSpPr>
          <p:cNvPr id="7" name="直線圖說文字 2 6"/>
          <p:cNvSpPr/>
          <p:nvPr/>
        </p:nvSpPr>
        <p:spPr bwMode="auto">
          <a:xfrm>
            <a:off x="530352" y="2809123"/>
            <a:ext cx="2382965" cy="583301"/>
          </a:xfrm>
          <a:prstGeom prst="borderCallout2">
            <a:avLst>
              <a:gd name="adj1" fmla="val 25532"/>
              <a:gd name="adj2" fmla="val 106194"/>
              <a:gd name="adj3" fmla="val 25532"/>
              <a:gd name="adj4" fmla="val 119310"/>
              <a:gd name="adj5" fmla="val -13516"/>
              <a:gd name="adj6" fmla="val 134930"/>
            </a:avLst>
          </a:prstGeom>
          <a:solidFill>
            <a:srgbClr val="FFFFFF"/>
          </a:solidFill>
          <a:ln w="9525">
            <a:solidFill>
              <a:schemeClr val="tx1"/>
            </a:solidFill>
            <a:prstDash val="dash"/>
            <a:miter lim="800000"/>
          </a:ln>
        </p:spPr>
        <p:txBody>
          <a:bodyPr rot="0" vert="horz" wrap="square" lIns="91440" tIns="72000" rIns="91440" bIns="0" anchor="t" anchorCtr="0" upright="1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/>
              </a:rPr>
              <a:t>Activity Book:</a:t>
            </a:r>
            <a:r>
              <a:rPr lang="en-US" sz="12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/>
              </a:rPr>
              <a:t> Guiding Questions</a:t>
            </a:r>
            <a:r>
              <a:rPr lang="zh-TW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引導性問題</a:t>
            </a:r>
            <a:endParaRPr lang="zh-TW" altLang="en-US" sz="120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/>
            </a:endParaRPr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auto">
          <a:xfrm>
            <a:off x="3698967" y="386329"/>
            <a:ext cx="7537384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400" b="1" i="1" dirty="0">
                <a:latin typeface="ITC Flora Std" charset="0"/>
                <a:ea typeface="ITC Flora Std" charset="0"/>
                <a:cs typeface="Times New Roman" panose="02020603050405020304" pitchFamily="18" charset="0"/>
              </a:rPr>
              <a:t>Activity Books Introduction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活動本介紹</a:t>
            </a:r>
            <a:r>
              <a:rPr kumimoji="1" lang="en-US" altLang="zh-TW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—page </a:t>
            </a:r>
            <a:r>
              <a:rPr kumimoji="1" lang="en-US" altLang="zh-TW" sz="2400" b="1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1/week 1-</a:t>
            </a:r>
            <a:r>
              <a:rPr kumimoji="1" lang="en-US" altLang="zh-TW" sz="2400" b="1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class</a:t>
            </a:r>
            <a:r>
              <a:rPr kumimoji="1" lang="en-US" altLang="zh-TW" sz="2400" b="1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TW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kumimoji="1" lang="en-US" altLang="zh-TW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(30-40 mins) </a:t>
            </a:r>
            <a:endParaRPr kumimoji="1" lang="en-US" altLang="zh-TW" sz="2400" dirty="0">
              <a:latin typeface="Microsoft YaHei" panose="020B0503020204020204" pitchFamily="34" charset="-122"/>
              <a:ea typeface="Microsoft YaHei" panose="020B0503020204020204" pitchFamily="34" charset="-122"/>
              <a:cs typeface="新細明體" panose="02020500000000000000" charset="-12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altLang="zh-TW" dirty="0">
              <a:latin typeface="Arial" panose="020B0604020202020204" pitchFamily="34" charset="0"/>
              <a:ea typeface="新細明體" panose="02020500000000000000" charset="-120"/>
              <a:cs typeface="新細明體" panose="02020500000000000000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/>
          <p:cNvSpPr/>
          <p:nvPr/>
        </p:nvSpPr>
        <p:spPr>
          <a:xfrm>
            <a:off x="1024890" y="1633353"/>
            <a:ext cx="1727200" cy="14398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altLang="zh-TW" sz="2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Part 2</a:t>
            </a:r>
          </a:p>
          <a:p>
            <a:pPr algn="ctr" defTabSz="457200">
              <a:defRPr/>
            </a:pPr>
            <a:r>
              <a:rPr lang="zh-TW" altLang="en-US" sz="2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找出相同的圖片</a:t>
            </a:r>
            <a:endParaRPr lang="en-US" altLang="zh-TW" sz="2400" b="1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" name="圖片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593" y="1210666"/>
            <a:ext cx="5762104" cy="5318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直線圖說文字 2 4"/>
          <p:cNvSpPr/>
          <p:nvPr/>
        </p:nvSpPr>
        <p:spPr bwMode="auto">
          <a:xfrm>
            <a:off x="147390" y="4566285"/>
            <a:ext cx="2846451" cy="826894"/>
          </a:xfrm>
          <a:prstGeom prst="borderCallout2">
            <a:avLst>
              <a:gd name="adj1" fmla="val 25532"/>
              <a:gd name="adj2" fmla="val 103921"/>
              <a:gd name="adj3" fmla="val 25532"/>
              <a:gd name="adj4" fmla="val 115579"/>
              <a:gd name="adj5" fmla="val -86403"/>
              <a:gd name="adj6" fmla="val 130323"/>
            </a:avLst>
          </a:prstGeom>
          <a:solidFill>
            <a:srgbClr val="FFFFFF"/>
          </a:solidFill>
          <a:ln w="9525">
            <a:solidFill>
              <a:schemeClr val="tx1"/>
            </a:solidFill>
            <a:prstDash val="dash"/>
            <a:miter lim="800000"/>
          </a:ln>
        </p:spPr>
        <p:txBody>
          <a:bodyPr rot="0" vert="horz" wrap="square" lIns="91440" tIns="72000" rIns="91440" bIns="0" anchor="t" anchorCtr="0" upright="1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/>
              </a:rPr>
              <a:t>Activity Book: </a:t>
            </a:r>
            <a:r>
              <a:rPr lang="en-US" sz="12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/>
              </a:rPr>
              <a:t>Logical Thinking or Problem Solving Practice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zh-TW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邏輯思維或問題解決實踐</a:t>
            </a:r>
            <a:endParaRPr lang="zh-TW" altLang="en-US" sz="120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/>
            </a:endParaRPr>
          </a:p>
        </p:txBody>
      </p:sp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3954999" y="140416"/>
            <a:ext cx="753738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400" b="1" i="1" dirty="0">
                <a:latin typeface="ITC Flora Std" charset="0"/>
                <a:ea typeface="ITC Flora Std" charset="0"/>
                <a:cs typeface="Times New Roman" panose="02020603050405020304" pitchFamily="18" charset="0"/>
              </a:rPr>
              <a:t>Activity Books Introduction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活動本介紹</a:t>
            </a:r>
            <a:r>
              <a:rPr kumimoji="1" lang="en-US" altLang="zh-TW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—page </a:t>
            </a:r>
            <a:r>
              <a:rPr kumimoji="1" lang="en-US" altLang="zh-TW" sz="2400" b="1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2/week 2-</a:t>
            </a:r>
            <a:r>
              <a:rPr kumimoji="1" lang="en-US" altLang="zh-TW" sz="2400" b="1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class</a:t>
            </a:r>
            <a:r>
              <a:rPr kumimoji="1" lang="en-US" altLang="zh-TW" sz="2400" b="1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TW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kumimoji="1" lang="en-US" altLang="zh-TW" sz="2400" b="1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(30-40 </a:t>
            </a:r>
            <a:r>
              <a:rPr kumimoji="1" lang="en-US" altLang="zh-TW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mins) </a:t>
            </a:r>
            <a:endParaRPr kumimoji="1" lang="en-US" altLang="zh-TW" sz="2400" dirty="0">
              <a:latin typeface="Microsoft YaHei" panose="020B0503020204020204" pitchFamily="34" charset="-122"/>
              <a:ea typeface="Microsoft YaHei" panose="020B0503020204020204" pitchFamily="34" charset="-122"/>
              <a:cs typeface="新細明體" panose="02020500000000000000" charset="-12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altLang="zh-TW" sz="2400" dirty="0">
              <a:latin typeface="Arial" panose="020B0604020202020204" pitchFamily="34" charset="0"/>
              <a:ea typeface="新細明體" panose="02020500000000000000" charset="-120"/>
              <a:cs typeface="新細明體" panose="02020500000000000000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/>
          <p:cNvSpPr/>
          <p:nvPr/>
        </p:nvSpPr>
        <p:spPr>
          <a:xfrm>
            <a:off x="1440398" y="1636618"/>
            <a:ext cx="1728788" cy="14398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altLang="zh-TW" sz="2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Part 3</a:t>
            </a:r>
          </a:p>
          <a:p>
            <a:pPr algn="ctr" defTabSz="457200">
              <a:defRPr/>
            </a:pPr>
            <a:r>
              <a:rPr lang="zh-TW" altLang="en-US" sz="2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字母描寫</a:t>
            </a:r>
            <a:endParaRPr lang="en-US" altLang="zh-TW" sz="2400" b="1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 defTabSz="457200">
              <a:defRPr/>
            </a:pPr>
            <a:r>
              <a:rPr lang="zh-TW" altLang="en-US" sz="2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貼紙操作</a:t>
            </a:r>
            <a:endParaRPr lang="en-US" altLang="zh-TW" sz="2400" b="1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5" name="圖片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44649" y="1061720"/>
            <a:ext cx="5915589" cy="5796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直線圖說文字 2 5"/>
          <p:cNvSpPr/>
          <p:nvPr/>
        </p:nvSpPr>
        <p:spPr bwMode="auto">
          <a:xfrm>
            <a:off x="1216152" y="4334257"/>
            <a:ext cx="1912870" cy="1498310"/>
          </a:xfrm>
          <a:prstGeom prst="borderCallout2">
            <a:avLst>
              <a:gd name="adj1" fmla="val 35368"/>
              <a:gd name="adj2" fmla="val 100557"/>
              <a:gd name="adj3" fmla="val 35367"/>
              <a:gd name="adj4" fmla="val 121071"/>
              <a:gd name="adj5" fmla="val 138532"/>
              <a:gd name="adj6" fmla="val 154473"/>
            </a:avLst>
          </a:prstGeom>
          <a:solidFill>
            <a:srgbClr val="FFFFFF"/>
          </a:solidFill>
          <a:ln w="9525">
            <a:solidFill>
              <a:schemeClr val="tx1"/>
            </a:solidFill>
            <a:prstDash val="dash"/>
            <a:miter lim="800000"/>
          </a:ln>
        </p:spPr>
        <p:txBody>
          <a:bodyPr rot="0" vert="horz" wrap="square" lIns="91440" tIns="72000" rIns="91440" bIns="0" anchor="t" anchorCtr="0" upright="1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/>
              </a:rPr>
              <a:t>Activity Book:</a:t>
            </a:r>
            <a:r>
              <a:rPr lang="en-US" sz="12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/>
              </a:rPr>
              <a:t> Teaching Tips for A Quick-and-Easy Guidance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zh-TW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快速、簡單的指導教學技巧</a:t>
            </a:r>
            <a:endParaRPr lang="en-US" altLang="zh-TW" sz="1200" dirty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/>
            </a:endParaRPr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4110447" y="73043"/>
            <a:ext cx="753738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400" b="1" i="1" dirty="0">
                <a:latin typeface="ITC Flora Std" charset="0"/>
                <a:ea typeface="ITC Flora Std" charset="0"/>
                <a:cs typeface="Times New Roman" panose="02020603050405020304" pitchFamily="18" charset="0"/>
              </a:rPr>
              <a:t>Activity Books Introduction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活動本介紹</a:t>
            </a:r>
            <a:r>
              <a:rPr kumimoji="1" lang="en-US" altLang="zh-TW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—page </a:t>
            </a:r>
            <a:r>
              <a:rPr kumimoji="1" lang="en-US" altLang="zh-TW" sz="2400" b="1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3/week 3-</a:t>
            </a:r>
            <a:r>
              <a:rPr kumimoji="1" lang="en-US" altLang="zh-TW" sz="2400" b="1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class</a:t>
            </a:r>
            <a:r>
              <a:rPr kumimoji="1" lang="en-US" altLang="zh-TW" sz="2400" b="1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TW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kumimoji="1" lang="en-US" altLang="zh-TW" sz="2400" b="1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(30-40 </a:t>
            </a:r>
            <a:r>
              <a:rPr kumimoji="1" lang="en-US" altLang="zh-TW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mins) </a:t>
            </a:r>
            <a:endParaRPr kumimoji="1" lang="en-US" altLang="zh-TW" sz="2400" dirty="0">
              <a:latin typeface="Microsoft YaHei" panose="020B0503020204020204" pitchFamily="34" charset="-122"/>
              <a:ea typeface="Microsoft YaHei" panose="020B0503020204020204" pitchFamily="34" charset="-122"/>
              <a:cs typeface="新細明體" panose="02020500000000000000" charset="-12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altLang="zh-TW" sz="2400" dirty="0">
              <a:latin typeface="Arial" panose="020B0604020202020204" pitchFamily="34" charset="0"/>
              <a:ea typeface="新細明體" panose="02020500000000000000" charset="-120"/>
              <a:cs typeface="新細明體" panose="02020500000000000000" charset="-120"/>
            </a:endParaRPr>
          </a:p>
        </p:txBody>
      </p:sp>
      <p:sp>
        <p:nvSpPr>
          <p:cNvPr id="8" name="直線圖說文字 2 7"/>
          <p:cNvSpPr/>
          <p:nvPr/>
        </p:nvSpPr>
        <p:spPr bwMode="auto">
          <a:xfrm>
            <a:off x="9851094" y="1828800"/>
            <a:ext cx="1935522" cy="774288"/>
          </a:xfrm>
          <a:prstGeom prst="borderCallout2">
            <a:avLst>
              <a:gd name="adj1" fmla="val 25532"/>
              <a:gd name="adj2" fmla="val -6194"/>
              <a:gd name="adj3" fmla="val 25532"/>
              <a:gd name="adj4" fmla="val -10120"/>
              <a:gd name="adj5" fmla="val 346383"/>
              <a:gd name="adj6" fmla="val -84082"/>
            </a:avLst>
          </a:prstGeom>
          <a:solidFill>
            <a:srgbClr val="FFFFFF"/>
          </a:solidFill>
          <a:ln w="9525">
            <a:solidFill>
              <a:schemeClr val="tx1"/>
            </a:solidFill>
            <a:prstDash val="dash"/>
            <a:miter lim="800000"/>
          </a:ln>
        </p:spPr>
        <p:txBody>
          <a:bodyPr rot="0" vert="horz" wrap="square" lIns="91440" tIns="72000" rIns="91440" bIns="0" anchor="t" anchorCtr="0" upright="1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/>
              </a:rPr>
              <a:t>Activity Book:</a:t>
            </a:r>
            <a:r>
              <a:rPr lang="en-US" sz="12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/>
              </a:rPr>
              <a:t/>
            </a:r>
            <a:br>
              <a:rPr lang="en-US" sz="12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/>
              </a:rPr>
            </a:br>
            <a:r>
              <a:rPr lang="en-US" sz="1200" dirty="0" smtClean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/>
              </a:rPr>
              <a:t>Fine motor skills training  </a:t>
            </a:r>
            <a:r>
              <a:rPr lang="zh-TW" altLang="en-US" sz="12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/>
              </a:rPr>
              <a:t>訓練小肌肉</a:t>
            </a:r>
            <a:r>
              <a:rPr lang="zh-TW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發展</a:t>
            </a:r>
            <a:endParaRPr lang="zh-TW" altLang="en-US" sz="120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/>
          <p:cNvSpPr/>
          <p:nvPr/>
        </p:nvSpPr>
        <p:spPr>
          <a:xfrm>
            <a:off x="283105" y="986480"/>
            <a:ext cx="3127607" cy="118979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rgbClr val="0000CC"/>
                </a:solidFill>
                <a:latin typeface="ITC Flora Std"/>
                <a:ea typeface="新細明體" panose="02020500000000000000" charset="-120"/>
                <a:cs typeface="Times New Roman" panose="02020603050405020304"/>
              </a:rPr>
              <a:t>Stickers</a:t>
            </a:r>
            <a:r>
              <a:rPr lang="en-US" altLang="zh-TW" sz="2400" dirty="0">
                <a:solidFill>
                  <a:srgbClr val="0000CC"/>
                </a:solidFill>
                <a:latin typeface="ITC Flora Std"/>
                <a:ea typeface="新細明體" panose="02020500000000000000" charset="-120"/>
                <a:cs typeface="Times New Roman" panose="02020603050405020304"/>
              </a:rPr>
              <a:t> for Activity Book </a:t>
            </a:r>
            <a:endParaRPr lang="zh-TW" altLang="zh-TW" sz="2400" dirty="0">
              <a:latin typeface="Calibri" panose="020F0502020204030204"/>
              <a:ea typeface="新細明體" panose="02020500000000000000" charset="-120"/>
              <a:cs typeface="Times New Roman" panose="02020603050405020304"/>
            </a:endParaRPr>
          </a:p>
          <a:p>
            <a:pPr algn="ctr" defTabSz="457200">
              <a:defRPr/>
            </a:pPr>
            <a:r>
              <a:rPr lang="zh-TW" altLang="en-US" sz="2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貼紙頁</a:t>
            </a:r>
            <a:endParaRPr lang="en-US" altLang="zh-TW" sz="2400" b="1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0144" t="20606" r="40675" b="8289"/>
          <a:stretch>
            <a:fillRect/>
          </a:stretch>
        </p:blipFill>
        <p:spPr>
          <a:xfrm>
            <a:off x="3746403" y="777240"/>
            <a:ext cx="4949540" cy="503271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20475" t="21201" r="40300" b="8666"/>
          <a:stretch>
            <a:fillRect/>
          </a:stretch>
        </p:blipFill>
        <p:spPr>
          <a:xfrm>
            <a:off x="7190232" y="1869176"/>
            <a:ext cx="4779264" cy="48066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/>
          <p:cNvSpPr/>
          <p:nvPr/>
        </p:nvSpPr>
        <p:spPr>
          <a:xfrm>
            <a:off x="5320205" y="456128"/>
            <a:ext cx="5402074" cy="108920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rgbClr val="0000CC"/>
                </a:solidFill>
                <a:latin typeface="ITC Flora Std"/>
                <a:ea typeface="新細明體" panose="02020500000000000000" charset="-120"/>
                <a:cs typeface="Times New Roman" panose="02020603050405020304"/>
              </a:rPr>
              <a:t>Cutouts </a:t>
            </a:r>
            <a:r>
              <a:rPr lang="en-US" altLang="zh-TW" sz="2400" dirty="0">
                <a:solidFill>
                  <a:srgbClr val="0000FF"/>
                </a:solidFill>
                <a:latin typeface="ITC Flora Std"/>
                <a:ea typeface="新細明體" panose="02020500000000000000" charset="-120"/>
                <a:cs typeface="Times New Roman" panose="02020603050405020304"/>
              </a:rPr>
              <a:t>for</a:t>
            </a:r>
            <a:r>
              <a:rPr lang="en-US" altLang="zh-TW" sz="2400" dirty="0">
                <a:solidFill>
                  <a:srgbClr val="0000CC"/>
                </a:solidFill>
                <a:latin typeface="ITC Flora Std"/>
                <a:ea typeface="新細明體" panose="02020500000000000000" charset="-120"/>
                <a:cs typeface="Times New Roman" panose="02020603050405020304"/>
              </a:rPr>
              <a:t> Class Book </a:t>
            </a:r>
            <a:endParaRPr lang="zh-TW" altLang="zh-TW" sz="2400" dirty="0">
              <a:latin typeface="Calibri" panose="020F0502020204030204"/>
              <a:ea typeface="新細明體" panose="02020500000000000000" charset="-120"/>
              <a:cs typeface="Times New Roman" panose="02020603050405020304"/>
            </a:endParaRPr>
          </a:p>
          <a:p>
            <a:pPr algn="ctr" defTabSz="457200">
              <a:defRPr/>
            </a:pPr>
            <a:r>
              <a:rPr lang="zh-TW" altLang="en-US" sz="2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勞作</a:t>
            </a:r>
            <a:r>
              <a:rPr lang="zh-TW" altLang="en-US" sz="2400" b="1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頁</a:t>
            </a:r>
            <a:r>
              <a:rPr lang="en-US" altLang="zh-TW" sz="2400" b="1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(for website learning)</a:t>
            </a:r>
            <a:endParaRPr lang="en-US" altLang="zh-TW" sz="2400" b="1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0250" t="21067" r="40375" b="7601"/>
          <a:stretch>
            <a:fillRect/>
          </a:stretch>
        </p:blipFill>
        <p:spPr>
          <a:xfrm>
            <a:off x="621792" y="1735074"/>
            <a:ext cx="4468596" cy="455371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20774" t="21201" r="39476" b="9333"/>
          <a:stretch>
            <a:fillRect/>
          </a:stretch>
        </p:blipFill>
        <p:spPr>
          <a:xfrm>
            <a:off x="3508961" y="2231136"/>
            <a:ext cx="4530053" cy="445312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/>
          <a:srcRect l="19950" t="21067" r="40150" b="10133"/>
          <a:stretch>
            <a:fillRect/>
          </a:stretch>
        </p:blipFill>
        <p:spPr>
          <a:xfrm>
            <a:off x="7320099" y="1922526"/>
            <a:ext cx="4501648" cy="4366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標題 2"/>
          <p:cNvSpPr>
            <a:spLocks noGrp="1" noChangeArrowheads="1"/>
          </p:cNvSpPr>
          <p:nvPr>
            <p:ph type="title" idx="4294967295"/>
          </p:nvPr>
        </p:nvSpPr>
        <p:spPr>
          <a:xfrm>
            <a:off x="1880307" y="1662820"/>
            <a:ext cx="7956550" cy="1143000"/>
          </a:xfrm>
        </p:spPr>
        <p:txBody>
          <a:bodyPr anchor="t">
            <a:normAutofit fontScale="90000"/>
          </a:bodyPr>
          <a:lstStyle/>
          <a:p>
            <a:pPr>
              <a:lnSpc>
                <a:spcPct val="200000"/>
              </a:lnSpc>
            </a:pPr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Sample Unit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Curriculum Structure</a:t>
            </a:r>
            <a:r>
              <a:rPr lang="en-US" altLang="zh-TW" sz="4000" dirty="0">
                <a:latin typeface="Adobe 繁黑體 Std B" pitchFamily="34" charset="-120"/>
                <a:ea typeface="Adobe 繁黑體 Std B" pitchFamily="34" charset="-120"/>
                <a:cs typeface="Arial" panose="020B0604020202020204" pitchFamily="34" charset="0"/>
              </a:rPr>
              <a:t/>
            </a:r>
            <a:br>
              <a:rPr lang="en-US" altLang="zh-TW" sz="4000" dirty="0">
                <a:latin typeface="Adobe 繁黑體 Std B" pitchFamily="34" charset="-120"/>
                <a:ea typeface="Adobe 繁黑體 Std B" pitchFamily="34" charset="-120"/>
                <a:cs typeface="Arial" panose="020B0604020202020204" pitchFamily="34" charset="0"/>
              </a:rPr>
            </a:br>
            <a:r>
              <a:rPr lang="en-US" altLang="zh-TW" sz="3600" dirty="0">
                <a:solidFill>
                  <a:srgbClr val="0033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(Reader: Level 2 Unit 1)</a:t>
            </a:r>
            <a:r>
              <a:rPr lang="en-US" altLang="zh-TW" sz="2600" dirty="0">
                <a:solidFill>
                  <a:srgbClr val="0033CC"/>
                </a:solidFill>
                <a:latin typeface="Adobe 繁黑體 Std B" pitchFamily="34" charset="-120"/>
                <a:ea typeface="Adobe 繁黑體 Std B" pitchFamily="34" charset="-120"/>
                <a:cs typeface="Arial" panose="020B0604020202020204" pitchFamily="34" charset="0"/>
              </a:rPr>
              <a:t/>
            </a:r>
            <a:br>
              <a:rPr lang="en-US" altLang="zh-TW" sz="2600" dirty="0">
                <a:solidFill>
                  <a:srgbClr val="0033CC"/>
                </a:solidFill>
                <a:latin typeface="Adobe 繁黑體 Std B" pitchFamily="34" charset="-120"/>
                <a:ea typeface="Adobe 繁黑體 Std B" pitchFamily="34" charset="-120"/>
                <a:cs typeface="Arial" panose="020B0604020202020204" pitchFamily="34" charset="0"/>
              </a:rPr>
            </a:br>
            <a:r>
              <a:rPr lang="zh-TW" altLang="en-US" sz="4000" b="1" dirty="0">
                <a:solidFill>
                  <a:srgbClr val="0033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品格繪本</a:t>
            </a:r>
            <a:r>
              <a:rPr lang="zh-TW" altLang="en-US" sz="4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樣課內容呈現</a:t>
            </a:r>
          </a:p>
        </p:txBody>
      </p:sp>
      <p:pic>
        <p:nvPicPr>
          <p:cNvPr id="28675" name="Picture 2" descr="D:\Jo_目前工作資料庫\My First Other Series_201409\My First City Map 1_png\page_10\10_panda_blow bubbl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21880" y="4394013"/>
            <a:ext cx="2577568" cy="2125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20775" t="21200" r="40300" b="9866"/>
          <a:stretch>
            <a:fillRect/>
          </a:stretch>
        </p:blipFill>
        <p:spPr>
          <a:xfrm>
            <a:off x="4589506" y="1463039"/>
            <a:ext cx="5212861" cy="5192773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1863036" y="960119"/>
            <a:ext cx="1728788" cy="15113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altLang="zh-TW" sz="2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Story 1</a:t>
            </a:r>
          </a:p>
          <a:p>
            <a:pPr algn="ctr" defTabSz="457200">
              <a:defRPr/>
            </a:pPr>
            <a:r>
              <a:rPr lang="zh-TW" altLang="en-US" sz="2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說好話</a:t>
            </a:r>
            <a:endParaRPr lang="en-US" altLang="zh-TW" sz="2400" b="1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 defTabSz="457200">
              <a:defRPr/>
            </a:pPr>
            <a:r>
              <a:rPr lang="en-US" altLang="zh-TW" sz="2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p.1-4</a:t>
            </a:r>
          </a:p>
        </p:txBody>
      </p:sp>
      <p:sp>
        <p:nvSpPr>
          <p:cNvPr id="5" name="直線圖說文字 2 4"/>
          <p:cNvSpPr/>
          <p:nvPr/>
        </p:nvSpPr>
        <p:spPr bwMode="auto">
          <a:xfrm>
            <a:off x="2839324" y="2864611"/>
            <a:ext cx="1504999" cy="1053019"/>
          </a:xfrm>
          <a:prstGeom prst="borderCallout2">
            <a:avLst>
              <a:gd name="adj1" fmla="val 18690"/>
              <a:gd name="adj2" fmla="val 109472"/>
              <a:gd name="adj3" fmla="val 18690"/>
              <a:gd name="adj4" fmla="val 130940"/>
              <a:gd name="adj5" fmla="val 109968"/>
              <a:gd name="adj6" fmla="val 155565"/>
            </a:avLst>
          </a:prstGeom>
          <a:solidFill>
            <a:srgbClr val="FFFFFF"/>
          </a:solidFill>
          <a:ln w="9525">
            <a:solidFill>
              <a:schemeClr val="tx1"/>
            </a:solidFill>
            <a:prstDash val="dash"/>
            <a:miter lim="800000"/>
          </a:ln>
        </p:spPr>
        <p:txBody>
          <a:bodyPr rot="0" vert="horz" wrap="square" lIns="91440" tIns="72000" rIns="91440" bIns="0" anchor="t" anchorCtr="0" upright="1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/>
              </a:rPr>
              <a:t>StoryBook</a:t>
            </a:r>
            <a:r>
              <a:rPr lang="en-US" sz="12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/>
              </a:rPr>
              <a:t>: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dirty="0" smtClean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/>
              </a:rPr>
              <a:t>Value </a:t>
            </a:r>
            <a:r>
              <a:rPr lang="en-US" sz="12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/>
              </a:rPr>
              <a:t>Education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zh-TW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品格教育</a:t>
            </a:r>
            <a:endParaRPr lang="zh-TW" altLang="en-US" sz="120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/>
            </a:endParaRPr>
          </a:p>
        </p:txBody>
      </p:sp>
      <p:sp>
        <p:nvSpPr>
          <p:cNvPr id="7" name="直線圖說文字 2 6"/>
          <p:cNvSpPr/>
          <p:nvPr/>
        </p:nvSpPr>
        <p:spPr bwMode="auto">
          <a:xfrm>
            <a:off x="8468721" y="536735"/>
            <a:ext cx="1425085" cy="846767"/>
          </a:xfrm>
          <a:prstGeom prst="borderCallout2">
            <a:avLst>
              <a:gd name="adj1" fmla="val 25495"/>
              <a:gd name="adj2" fmla="val -7153"/>
              <a:gd name="adj3" fmla="val 25495"/>
              <a:gd name="adj4" fmla="val -23898"/>
              <a:gd name="adj5" fmla="val 113247"/>
              <a:gd name="adj6" fmla="val -23927"/>
            </a:avLst>
          </a:prstGeom>
          <a:solidFill>
            <a:srgbClr val="FFFFFF"/>
          </a:solidFill>
          <a:ln w="9525">
            <a:solidFill>
              <a:schemeClr val="tx1"/>
            </a:solidFill>
            <a:prstDash val="dash"/>
            <a:miter lim="800000"/>
          </a:ln>
        </p:spPr>
        <p:txBody>
          <a:bodyPr rot="0" vert="horz" wrap="square" lIns="91440" tIns="72000" rIns="91440" bIns="0" anchor="t" anchorCtr="0" upright="1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/>
              </a:rPr>
              <a:t>StoryBook</a:t>
            </a:r>
            <a:r>
              <a:rPr lang="en-US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/>
              </a:rPr>
              <a:t>:</a:t>
            </a:r>
            <a:r>
              <a:rPr lang="en-US" sz="12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/>
              </a:rPr>
              <a:t/>
            </a:r>
            <a:br>
              <a:rPr lang="en-US" sz="12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/>
              </a:rPr>
            </a:br>
            <a:r>
              <a:rPr lang="en-US" sz="1200" dirty="0" smtClean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/>
              </a:rPr>
              <a:t>Listening to MP3 </a:t>
            </a:r>
            <a:r>
              <a:rPr lang="en-US" altLang="zh-TW" sz="1200" dirty="0" err="1" smtClean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/>
              </a:rPr>
              <a:t>MP3</a:t>
            </a:r>
            <a:r>
              <a:rPr lang="zh-TW" altLang="en-US" sz="12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/>
              </a:rPr>
              <a:t>聆聽</a:t>
            </a:r>
            <a:endParaRPr lang="zh-TW" altLang="en-US" sz="120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標題 1"/>
          <p:cNvSpPr>
            <a:spLocks noGrp="1"/>
          </p:cNvSpPr>
          <p:nvPr>
            <p:ph type="title"/>
          </p:nvPr>
        </p:nvSpPr>
        <p:spPr>
          <a:xfrm>
            <a:off x="1763075" y="403381"/>
            <a:ext cx="7886700" cy="1417983"/>
          </a:xfrm>
        </p:spPr>
        <p:txBody>
          <a:bodyPr>
            <a:normAutofit/>
          </a:bodyPr>
          <a:lstStyle/>
          <a:p>
            <a:r>
              <a:rPr lang="zh-TW" altLang="en-US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教材配套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1" b="22089"/>
          <a:stretch>
            <a:fillRect/>
          </a:stretch>
        </p:blipFill>
        <p:spPr bwMode="auto">
          <a:xfrm>
            <a:off x="1595439" y="1379016"/>
            <a:ext cx="4793425" cy="226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字方塊 4"/>
          <p:cNvSpPr txBox="1">
            <a:spLocks noChangeArrowheads="1"/>
          </p:cNvSpPr>
          <p:nvPr/>
        </p:nvSpPr>
        <p:spPr bwMode="auto">
          <a:xfrm>
            <a:off x="6388863" y="2219780"/>
            <a:ext cx="32559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新細明體" panose="02020500000000000000" charset="-12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新細明體" panose="02020500000000000000" charset="-12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新細明體" panose="02020500000000000000" charset="-12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新細明體" panose="02020500000000000000" charset="-12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新細明體" panose="02020500000000000000" charset="-12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新細明體" panose="02020500000000000000" charset="-12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新細明體" panose="02020500000000000000" charset="-12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新細明體" panose="02020500000000000000" charset="-12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新細明體" panose="02020500000000000000" charset="-12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1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學生本 </a:t>
            </a:r>
            <a:r>
              <a:rPr lang="en-US" altLang="zh-TW" sz="1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(AR</a:t>
            </a:r>
            <a:r>
              <a:rPr lang="zh-TW" altLang="en-US" sz="1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功能</a:t>
            </a:r>
            <a:r>
              <a:rPr lang="en-US" altLang="zh-TW" sz="1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r>
              <a:rPr lang="zh-TW" altLang="en-US" sz="1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、活動本</a:t>
            </a:r>
            <a:endParaRPr lang="en-US" altLang="zh-TW" sz="18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TW" sz="1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TW" altLang="en-US" sz="1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附貼紙及勞作頁</a:t>
            </a:r>
            <a:r>
              <a:rPr lang="en-US" altLang="zh-TW" sz="1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r>
              <a:rPr lang="zh-TW" altLang="en-US" sz="1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、品格繪本、</a:t>
            </a:r>
            <a:endParaRPr lang="en-US" altLang="zh-TW" sz="18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1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網際學院帳號、提袋</a:t>
            </a:r>
          </a:p>
        </p:txBody>
      </p:sp>
      <p:pic>
        <p:nvPicPr>
          <p:cNvPr id="12" name="圖片 6" descr="教用.jp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9" y="4221163"/>
            <a:ext cx="5640593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字方塊 7"/>
          <p:cNvSpPr txBox="1">
            <a:spLocks noChangeArrowheads="1"/>
          </p:cNvSpPr>
          <p:nvPr/>
        </p:nvSpPr>
        <p:spPr bwMode="auto">
          <a:xfrm>
            <a:off x="1914525" y="3513139"/>
            <a:ext cx="498475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新細明體" panose="02020500000000000000" charset="-12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新細明體" panose="02020500000000000000" charset="-12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新細明體" panose="02020500000000000000" charset="-12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新細明體" panose="02020500000000000000" charset="-12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新細明體" panose="02020500000000000000" charset="-12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新細明體" panose="02020500000000000000" charset="-12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新細明體" panose="02020500000000000000" charset="-12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新細明體" panose="02020500000000000000" charset="-12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新細明體" panose="02020500000000000000" charset="-12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000" b="1">
                <a:latin typeface="Microsoft YaHei" panose="020B0503020204020204" pitchFamily="34" charset="-122"/>
                <a:ea typeface="Microsoft YaHei" panose="020B0503020204020204" pitchFamily="34" charset="-122"/>
              </a:rPr>
              <a:t>教師資源</a:t>
            </a:r>
            <a:r>
              <a:rPr lang="zh-TW" altLang="en-US" sz="2000" b="1">
                <a:latin typeface="新細明體" panose="02020500000000000000" charset="-120"/>
              </a:rPr>
              <a:t>：</a:t>
            </a:r>
            <a:endParaRPr lang="en-US" altLang="zh-TW" sz="2000" b="1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0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教學網校、</a:t>
            </a:r>
            <a:r>
              <a:rPr lang="zh-TW" altLang="en-US" sz="200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教學主題點讀海報</a:t>
            </a:r>
            <a:r>
              <a:rPr lang="zh-TW" altLang="en-US" sz="20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、閃卡</a:t>
            </a:r>
            <a:r>
              <a:rPr lang="en-US" altLang="zh-TW" sz="20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zh-TW" altLang="en-US" sz="200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1" t="14238" r="16780" b="26140"/>
          <a:stretch>
            <a:fillRect/>
          </a:stretch>
        </p:blipFill>
        <p:spPr bwMode="auto">
          <a:xfrm rot="18820239">
            <a:off x="1519412" y="5179753"/>
            <a:ext cx="106521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圖片 3" descr="網校首頁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402" y="4466905"/>
            <a:ext cx="1899054" cy="11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圖片 4" descr="海報 UNIT 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472" y="4548001"/>
            <a:ext cx="1790707" cy="114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字方塊 1"/>
          <p:cNvSpPr txBox="1">
            <a:spLocks noChangeArrowheads="1"/>
          </p:cNvSpPr>
          <p:nvPr/>
        </p:nvSpPr>
        <p:spPr bwMode="auto">
          <a:xfrm>
            <a:off x="7191377" y="4067176"/>
            <a:ext cx="10048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新細明體" panose="02020500000000000000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新細明體" panose="02020500000000000000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新細明體" panose="02020500000000000000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新細明體" panose="02020500000000000000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新細明體" panose="02020500000000000000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新細明體" panose="02020500000000000000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新細明體" panose="02020500000000000000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新細明體" panose="02020500000000000000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新細明體" panose="02020500000000000000" charset="-12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1600" b="1" u="sng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網際學院</a:t>
            </a:r>
          </a:p>
        </p:txBody>
      </p:sp>
      <p:sp>
        <p:nvSpPr>
          <p:cNvPr id="18" name="文字方塊 3"/>
          <p:cNvSpPr txBox="1">
            <a:spLocks noChangeArrowheads="1"/>
          </p:cNvSpPr>
          <p:nvPr/>
        </p:nvSpPr>
        <p:spPr bwMode="auto">
          <a:xfrm>
            <a:off x="8749472" y="4078476"/>
            <a:ext cx="18256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新細明體" panose="02020500000000000000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新細明體" panose="02020500000000000000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新細明體" panose="02020500000000000000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新細明體" panose="02020500000000000000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新細明體" panose="02020500000000000000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新細明體" panose="02020500000000000000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新細明體" panose="02020500000000000000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新細明體" panose="02020500000000000000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新細明體" panose="02020500000000000000" charset="-12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1600" b="1" u="sng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教學主題點讀海報</a:t>
            </a:r>
            <a:endParaRPr lang="zh-TW" altLang="en-US" sz="1600" b="1" u="sng" dirty="0">
              <a:latin typeface="Arial" panose="020B0604020202020204" pitchFamily="34" charset="0"/>
            </a:endParaRPr>
          </a:p>
        </p:txBody>
      </p:sp>
      <p:sp>
        <p:nvSpPr>
          <p:cNvPr id="3077" name="文字方塊 5"/>
          <p:cNvSpPr txBox="1">
            <a:spLocks noChangeArrowheads="1"/>
          </p:cNvSpPr>
          <p:nvPr/>
        </p:nvSpPr>
        <p:spPr bwMode="auto">
          <a:xfrm>
            <a:off x="1700198" y="1422920"/>
            <a:ext cx="4968875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457200">
              <a:defRPr/>
            </a:pPr>
            <a:r>
              <a:rPr lang="zh-TW" altLang="en-US" sz="2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全套六冊，適合小班</a:t>
            </a:r>
            <a:r>
              <a:rPr lang="en-US" altLang="zh-TW" sz="2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~</a:t>
            </a:r>
            <a:r>
              <a:rPr lang="zh-TW" altLang="en-US" sz="2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大班學童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標題 2"/>
          <p:cNvSpPr>
            <a:spLocks noGrp="1" noChangeArrowheads="1"/>
          </p:cNvSpPr>
          <p:nvPr>
            <p:ph type="title" idx="4294967295"/>
          </p:nvPr>
        </p:nvSpPr>
        <p:spPr>
          <a:xfrm>
            <a:off x="1779723" y="1287916"/>
            <a:ext cx="7956550" cy="1143000"/>
          </a:xfrm>
        </p:spPr>
        <p:txBody>
          <a:bodyPr anchor="t">
            <a:normAutofit fontScale="90000"/>
          </a:bodyPr>
          <a:lstStyle/>
          <a:p>
            <a:pPr>
              <a:lnSpc>
                <a:spcPct val="200000"/>
              </a:lnSpc>
            </a:pPr>
            <a:r>
              <a:rPr lang="en-US" altLang="zh-TW" sz="4000" dirty="0">
                <a:solidFill>
                  <a:srgbClr val="0033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Teacher’s resources</a:t>
            </a:r>
            <a:r>
              <a:rPr lang="en-US" altLang="zh-TW" sz="4000" dirty="0">
                <a:solidFill>
                  <a:srgbClr val="0033CC"/>
                </a:solidFill>
                <a:latin typeface="Adobe 繁黑體 Std B" pitchFamily="34" charset="-120"/>
                <a:ea typeface="Adobe 繁黑體 Std B" pitchFamily="34" charset="-120"/>
                <a:cs typeface="Arial" panose="020B0604020202020204" pitchFamily="34" charset="0"/>
              </a:rPr>
              <a:t/>
            </a:r>
            <a:br>
              <a:rPr lang="en-US" altLang="zh-TW" sz="4000" dirty="0">
                <a:solidFill>
                  <a:srgbClr val="0033CC"/>
                </a:solidFill>
                <a:latin typeface="Adobe 繁黑體 Std B" pitchFamily="34" charset="-120"/>
                <a:ea typeface="Adobe 繁黑體 Std B" pitchFamily="34" charset="-120"/>
                <a:cs typeface="Arial" panose="020B0604020202020204" pitchFamily="34" charset="0"/>
              </a:rPr>
            </a:br>
            <a:r>
              <a:rPr lang="en-US" altLang="zh-TW" sz="4000" dirty="0">
                <a:solidFill>
                  <a:srgbClr val="0033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(Theme Poster: Level 2 Unit 1)</a:t>
            </a:r>
            <a:r>
              <a:rPr lang="en-US" altLang="zh-TW" sz="4000" dirty="0">
                <a:solidFill>
                  <a:srgbClr val="0033CC"/>
                </a:solidFill>
                <a:latin typeface="Adobe 繁黑體 Std B" pitchFamily="34" charset="-120"/>
                <a:ea typeface="Adobe 繁黑體 Std B" pitchFamily="34" charset="-120"/>
                <a:cs typeface="Arial" panose="020B0604020202020204" pitchFamily="34" charset="0"/>
              </a:rPr>
              <a:t/>
            </a:r>
            <a:br>
              <a:rPr lang="en-US" altLang="zh-TW" sz="4000" dirty="0">
                <a:solidFill>
                  <a:srgbClr val="0033CC"/>
                </a:solidFill>
                <a:latin typeface="Adobe 繁黑體 Std B" pitchFamily="34" charset="-120"/>
                <a:ea typeface="Adobe 繁黑體 Std B" pitchFamily="34" charset="-120"/>
                <a:cs typeface="Arial" panose="020B0604020202020204" pitchFamily="34" charset="0"/>
              </a:rPr>
            </a:br>
            <a:r>
              <a:rPr lang="zh-TW" altLang="en-US" sz="4000" b="1" dirty="0">
                <a:solidFill>
                  <a:srgbClr val="0033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教學主題海報</a:t>
            </a:r>
            <a:r>
              <a:rPr lang="zh-TW" altLang="en-US" sz="4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教師資源呈現</a:t>
            </a:r>
            <a:r>
              <a:rPr lang="en-US" altLang="zh-TW" sz="4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/>
            </a:r>
            <a:br>
              <a:rPr lang="en-US" altLang="zh-TW" sz="4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</a:br>
            <a:endParaRPr lang="zh-TW" altLang="en-US" sz="4000" b="1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8675" name="Picture 2" descr="D:\Jo_目前工作資料庫\My First Other Series_201409\My First City Map 1_png\page_10\10_panda_blow bubbl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47176" y="4164779"/>
            <a:ext cx="2678152" cy="2208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665519" y="1027423"/>
            <a:ext cx="4911553" cy="121073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lumMod val="110000"/>
                        <a:satMod val="105000"/>
                        <a:tint val="67000"/>
                      </a:schemeClr>
                    </a:gs>
                    <a:gs pos="50000">
                      <a:schemeClr val="accent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1">
                        <a:lumMod val="105000"/>
                        <a:satMod val="109000"/>
                        <a:tint val="81000"/>
                      </a:schemeClr>
                    </a:gs>
                  </a:gsLst>
                  <a:lin ang="5400000" scaled="0"/>
                </a:gradFill>
              </a14:hiddenFill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dist">
              <a:lnSpc>
                <a:spcPts val="3500"/>
              </a:lnSpc>
              <a:spcBef>
                <a:spcPts val="1800"/>
              </a:spcBef>
              <a:defRPr/>
            </a:pPr>
            <a:r>
              <a:rPr lang="zh-TW" altLang="en-US" sz="4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教學特色</a:t>
            </a:r>
            <a:r>
              <a:rPr altLang="zh-TW" sz="4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：</a:t>
            </a:r>
            <a:r>
              <a:rPr altLang="zh-TW" sz="4000" b="1" dirty="0">
                <a:solidFill>
                  <a:srgbClr val="34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品格教育</a:t>
            </a:r>
          </a:p>
        </p:txBody>
      </p:sp>
      <p:sp>
        <p:nvSpPr>
          <p:cNvPr id="5" name="圓角矩形 4"/>
          <p:cNvSpPr/>
          <p:nvPr/>
        </p:nvSpPr>
        <p:spPr>
          <a:xfrm>
            <a:off x="1399032" y="2584139"/>
            <a:ext cx="9979775" cy="3098956"/>
          </a:xfrm>
          <a:prstGeom prst="roundRect">
            <a:avLst/>
          </a:prstGeom>
          <a:solidFill>
            <a:schemeClr val="lt1">
              <a:alpha val="74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defTabSz="457200">
              <a:lnSpc>
                <a:spcPct val="135000"/>
              </a:lnSpc>
              <a:spcAft>
                <a:spcPts val="1800"/>
              </a:spcAft>
              <a:defRPr/>
            </a:pPr>
            <a:r>
              <a:rPr lang="zh-TW" altLang="en-US" sz="2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rPr>
              <a:t>品格教育</a:t>
            </a:r>
            <a:r>
              <a:rPr lang="zh-TW" altLang="en-US" sz="2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rPr>
              <a:t>是對孩子未來在個人和社會生存有幫助的教學，為培養良好的品性，而加以教育的訓練，內容包括智慧的啟發、良好習慣的養成等。</a:t>
            </a:r>
            <a:endParaRPr lang="en-US" altLang="zh-TW" sz="24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Microsoft YaHei" panose="020B0503020204020204" pitchFamily="34" charset="-122"/>
            </a:endParaRPr>
          </a:p>
          <a:p>
            <a:pPr defTabSz="457200">
              <a:lnSpc>
                <a:spcPct val="135000"/>
              </a:lnSpc>
              <a:spcAft>
                <a:spcPts val="300"/>
              </a:spcAft>
              <a:defRPr/>
            </a:pPr>
            <a:r>
              <a:rPr lang="zh-TW" altLang="en-US" sz="2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rPr>
              <a:t>教材融入</a:t>
            </a:r>
            <a:r>
              <a:rPr lang="zh-TW" altLang="en-US" sz="2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rPr>
              <a:t>品格教育</a:t>
            </a:r>
            <a:endParaRPr lang="en-US" altLang="zh-TW" sz="24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Microsoft YaHei" panose="020B0503020204020204" pitchFamily="34" charset="-122"/>
            </a:endParaRPr>
          </a:p>
          <a:p>
            <a:pPr defTabSz="457200">
              <a:lnSpc>
                <a:spcPct val="135000"/>
              </a:lnSpc>
              <a:defRPr/>
            </a:pPr>
            <a:r>
              <a:rPr lang="en-US" altLang="zh-TW" sz="2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rPr>
              <a:t>1.</a:t>
            </a:r>
            <a:r>
              <a:rPr lang="zh-TW" altLang="en-US" sz="2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rPr>
              <a:t>說好話</a:t>
            </a:r>
            <a:r>
              <a:rPr lang="zh-TW" altLang="en-US" sz="2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rPr>
              <a:t>  </a:t>
            </a:r>
            <a:r>
              <a:rPr lang="en-US" altLang="zh-TW" sz="2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rPr>
              <a:t>2.</a:t>
            </a:r>
            <a:r>
              <a:rPr lang="zh-TW" altLang="en-US" sz="2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rPr>
              <a:t> </a:t>
            </a:r>
            <a:r>
              <a:rPr lang="zh-TW" altLang="en-US" sz="2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rPr>
              <a:t>好行為</a:t>
            </a:r>
            <a:r>
              <a:rPr lang="zh-TW" altLang="en-US" sz="2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rPr>
              <a:t>  </a:t>
            </a:r>
            <a:r>
              <a:rPr lang="en-US" altLang="zh-TW" sz="2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rPr>
              <a:t>3.</a:t>
            </a:r>
            <a:r>
              <a:rPr lang="zh-TW" altLang="en-US" sz="2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rPr>
              <a:t> </a:t>
            </a:r>
            <a:r>
              <a:rPr lang="zh-TW" altLang="en-US" sz="2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rPr>
              <a:t>彼此相愛</a:t>
            </a:r>
            <a:r>
              <a:rPr lang="zh-TW" altLang="en-US" sz="2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rPr>
              <a:t>  </a:t>
            </a:r>
            <a:r>
              <a:rPr lang="en-US" altLang="zh-TW" sz="2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rPr>
              <a:t>4.</a:t>
            </a:r>
            <a:r>
              <a:rPr lang="zh-TW" altLang="en-US" sz="2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rPr>
              <a:t> </a:t>
            </a:r>
            <a:r>
              <a:rPr lang="zh-TW" altLang="en-US" sz="2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rPr>
              <a:t>建立自信</a:t>
            </a:r>
            <a:r>
              <a:rPr lang="zh-TW" altLang="en-US" sz="2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rPr>
              <a:t>  </a:t>
            </a:r>
            <a:r>
              <a:rPr lang="en-US" altLang="zh-TW" sz="2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rPr>
              <a:t>5.</a:t>
            </a:r>
            <a:r>
              <a:rPr lang="zh-TW" altLang="en-US" sz="2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rPr>
              <a:t> </a:t>
            </a:r>
            <a:r>
              <a:rPr lang="zh-TW" altLang="en-US" sz="2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rPr>
              <a:t>保持清潔</a:t>
            </a:r>
            <a:endParaRPr lang="en-US" altLang="zh-TW" sz="2400" b="1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Microsoft YaHei" panose="020B0503020204020204" pitchFamily="34" charset="-122"/>
            </a:endParaRPr>
          </a:p>
          <a:p>
            <a:pPr defTabSz="457200">
              <a:lnSpc>
                <a:spcPct val="135000"/>
              </a:lnSpc>
              <a:spcAft>
                <a:spcPts val="1800"/>
              </a:spcAft>
              <a:defRPr/>
            </a:pPr>
            <a:r>
              <a:rPr lang="zh-TW" altLang="en-US" sz="2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rPr>
              <a:t>五大品格美德，在學習美語的過程中，讓孩子自然而然的養成好品格。</a:t>
            </a:r>
            <a:endParaRPr lang="en-US" altLang="zh-TW" sz="24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Microsoft YaHei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562150" y="3844212"/>
            <a:ext cx="2845258" cy="578809"/>
          </a:xfrm>
          <a:prstGeom prst="rect">
            <a:avLst/>
          </a:prstGeom>
          <a:solidFill>
            <a:srgbClr val="99FFC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zh-TW" altLang="en-US" sz="1600">
              <a:solidFill>
                <a:prstClr val="white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13666" name="Picture 2" descr="special offer | Atlantic Power Cleani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3774" y="823382"/>
            <a:ext cx="1591745" cy="1587766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17212" y="1506400"/>
            <a:ext cx="7460814" cy="5040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直線圖說文字 2 278"/>
          <p:cNvSpPr/>
          <p:nvPr/>
        </p:nvSpPr>
        <p:spPr bwMode="auto">
          <a:xfrm>
            <a:off x="1442307" y="845860"/>
            <a:ext cx="2074232" cy="691783"/>
          </a:xfrm>
          <a:prstGeom prst="borderCallout2">
            <a:avLst>
              <a:gd name="adj1" fmla="val 25352"/>
              <a:gd name="adj2" fmla="val 102421"/>
              <a:gd name="adj3" fmla="val 25352"/>
              <a:gd name="adj4" fmla="val 128167"/>
              <a:gd name="adj5" fmla="val 114297"/>
              <a:gd name="adj6" fmla="val 131800"/>
            </a:avLst>
          </a:prstGeom>
          <a:solidFill>
            <a:srgbClr val="FFFFFF"/>
          </a:solidFill>
          <a:ln w="9525">
            <a:solidFill>
              <a:schemeClr val="tx1"/>
            </a:solidFill>
            <a:prstDash val="dash"/>
            <a:miter lim="800000"/>
          </a:ln>
        </p:spPr>
        <p:txBody>
          <a:bodyPr vert="horz" wrap="square" lIns="91440" tIns="72000" rIns="91440" bIns="0" numCol="1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Class Book:</a:t>
            </a:r>
            <a:r>
              <a:rPr kumimoji="1" lang="en-US" altLang="zh-TW" sz="12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Unit Theme Poster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單元主題海報</a:t>
            </a:r>
            <a:endParaRPr kumimoji="1" lang="en-US" altLang="zh-TW" sz="1200" dirty="0">
              <a:latin typeface="Microsoft YaHei" panose="020B0503020204020204" pitchFamily="34" charset="-122"/>
              <a:ea typeface="Microsoft YaHei" panose="020B0503020204020204" pitchFamily="34" charset="-122"/>
              <a:cs typeface="新細明體" panose="02020500000000000000" charset="-120"/>
            </a:endParaRPr>
          </a:p>
        </p:txBody>
      </p:sp>
      <p:sp>
        <p:nvSpPr>
          <p:cNvPr id="15" name="直線圖說文字 2 274"/>
          <p:cNvSpPr/>
          <p:nvPr/>
        </p:nvSpPr>
        <p:spPr bwMode="auto">
          <a:xfrm>
            <a:off x="4354495" y="522058"/>
            <a:ext cx="2054540" cy="714205"/>
          </a:xfrm>
          <a:prstGeom prst="borderCallout2">
            <a:avLst>
              <a:gd name="adj1" fmla="val 25440"/>
              <a:gd name="adj2" fmla="val 104472"/>
              <a:gd name="adj3" fmla="val 25440"/>
              <a:gd name="adj4" fmla="val 110718"/>
              <a:gd name="adj5" fmla="val 139931"/>
              <a:gd name="adj6" fmla="val 121528"/>
            </a:avLst>
          </a:prstGeom>
          <a:solidFill>
            <a:srgbClr val="FFFFFF"/>
          </a:solidFill>
          <a:ln w="9525">
            <a:solidFill>
              <a:schemeClr val="tx1"/>
            </a:solidFill>
            <a:prstDash val="dash"/>
            <a:miter lim="800000"/>
          </a:ln>
        </p:spPr>
        <p:txBody>
          <a:bodyPr vert="horz" wrap="square" lIns="91440" tIns="72000" rIns="91440" bIns="0" numCol="1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Unit Theme Poster:</a:t>
            </a:r>
            <a:r>
              <a:rPr kumimoji="1" lang="en-US" altLang="zh-TW" sz="12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Activate LiveABC Smart </a:t>
            </a:r>
            <a:r>
              <a:rPr kumimoji="1" lang="en-US" altLang="zh-TW" sz="1200" dirty="0" smtClean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Pen</a:t>
            </a:r>
            <a:r>
              <a:rPr kumimoji="1" lang="zh-TW" altLang="en-US" sz="1200" dirty="0" smtClean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zh-TW" altLang="en-US" sz="12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charset="-120"/>
              </a:rPr>
              <a:t>點</a:t>
            </a:r>
            <a:r>
              <a:rPr kumimoji="1" lang="zh-TW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charset="-120"/>
              </a:rPr>
              <a:t>讀筆開啟圖示</a:t>
            </a:r>
            <a:endParaRPr kumimoji="1" lang="en-US" altLang="zh-TW" sz="1200" dirty="0">
              <a:latin typeface="Microsoft YaHei" panose="020B0503020204020204" pitchFamily="34" charset="-122"/>
              <a:ea typeface="Microsoft YaHei" panose="020B0503020204020204" pitchFamily="34" charset="-122"/>
              <a:cs typeface="新細明體" panose="02020500000000000000" charset="-120"/>
            </a:endParaRPr>
          </a:p>
        </p:txBody>
      </p:sp>
      <p:sp>
        <p:nvSpPr>
          <p:cNvPr id="16" name="直線圖說文字 2 275"/>
          <p:cNvSpPr/>
          <p:nvPr/>
        </p:nvSpPr>
        <p:spPr bwMode="auto">
          <a:xfrm>
            <a:off x="9766308" y="5736418"/>
            <a:ext cx="2066029" cy="810875"/>
          </a:xfrm>
          <a:prstGeom prst="borderCallout2">
            <a:avLst>
              <a:gd name="adj1" fmla="val 25440"/>
              <a:gd name="adj2" fmla="val -4449"/>
              <a:gd name="adj3" fmla="val 22797"/>
              <a:gd name="adj4" fmla="val -66177"/>
              <a:gd name="adj5" fmla="val 51881"/>
              <a:gd name="adj6" fmla="val -101186"/>
            </a:avLst>
          </a:prstGeom>
          <a:solidFill>
            <a:srgbClr val="FFFFFF"/>
          </a:solidFill>
          <a:ln w="9525">
            <a:solidFill>
              <a:schemeClr val="tx1"/>
            </a:solidFill>
            <a:prstDash val="dash"/>
            <a:miter lim="800000"/>
          </a:ln>
        </p:spPr>
        <p:txBody>
          <a:bodyPr vert="horz" wrap="square" lIns="91440" tIns="72000" rIns="91440" bIns="0" numCol="1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Unit Theme Poster:</a:t>
            </a:r>
            <a:r>
              <a:rPr kumimoji="1" lang="en-US" altLang="zh-TW" sz="12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Icons for Navigating the Poster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用於導覽海報的圖示</a:t>
            </a:r>
            <a:endParaRPr kumimoji="1" lang="en-US" altLang="zh-TW" sz="1200" dirty="0">
              <a:latin typeface="Microsoft YaHei" panose="020B0503020204020204" pitchFamily="34" charset="-122"/>
              <a:ea typeface="Microsoft YaHei" panose="020B0503020204020204" pitchFamily="34" charset="-122"/>
              <a:cs typeface="新細明體" panose="02020500000000000000" charset="-120"/>
            </a:endParaRPr>
          </a:p>
        </p:txBody>
      </p:sp>
      <p:sp>
        <p:nvSpPr>
          <p:cNvPr id="17" name="直線圖說文字 2 273"/>
          <p:cNvSpPr/>
          <p:nvPr/>
        </p:nvSpPr>
        <p:spPr bwMode="auto">
          <a:xfrm>
            <a:off x="10278026" y="1894041"/>
            <a:ext cx="1773070" cy="1035346"/>
          </a:xfrm>
          <a:prstGeom prst="borderCallout2">
            <a:avLst>
              <a:gd name="adj1" fmla="val -10692"/>
              <a:gd name="adj2" fmla="val -115050"/>
              <a:gd name="adj3" fmla="val 37234"/>
              <a:gd name="adj4" fmla="val -2063"/>
              <a:gd name="adj5" fmla="val -1491"/>
              <a:gd name="adj6" fmla="val -146737"/>
            </a:avLst>
          </a:prstGeom>
          <a:solidFill>
            <a:srgbClr val="FFFFFF"/>
          </a:solidFill>
          <a:ln w="9525">
            <a:solidFill>
              <a:schemeClr val="tx1"/>
            </a:solidFill>
            <a:prstDash val="dash"/>
            <a:miter lim="800000"/>
          </a:ln>
        </p:spPr>
        <p:txBody>
          <a:bodyPr vert="horz" wrap="square" lIns="91440" tIns="72000" rIns="91440" bIns="0" numCol="1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Unit Theme Poster:</a:t>
            </a:r>
            <a:r>
              <a:rPr kumimoji="1" lang="en-US" altLang="zh-TW" sz="12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Interactive Game Icons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charset="-120"/>
              </a:rPr>
              <a:t>互動遊戲圖示</a:t>
            </a:r>
            <a:endParaRPr kumimoji="1" lang="en-US" altLang="zh-TW" sz="1200" dirty="0">
              <a:latin typeface="Microsoft YaHei" panose="020B0503020204020204" pitchFamily="34" charset="-122"/>
              <a:ea typeface="Microsoft YaHei" panose="020B0503020204020204" pitchFamily="34" charset="-122"/>
              <a:cs typeface="新細明體" panose="02020500000000000000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charset="-120"/>
              </a:rPr>
              <a:t>(</a:t>
            </a:r>
            <a:r>
              <a:rPr kumimoji="1" lang="zh-TW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charset="-120"/>
              </a:rPr>
              <a:t>進入</a:t>
            </a:r>
            <a:r>
              <a:rPr kumimoji="1" lang="en-US" altLang="zh-TW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charset="-120"/>
              </a:rPr>
              <a:t>/</a:t>
            </a:r>
            <a:r>
              <a:rPr kumimoji="1" lang="zh-TW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charset="-120"/>
              </a:rPr>
              <a:t>離開</a:t>
            </a:r>
            <a:r>
              <a:rPr kumimoji="1" lang="en-US" altLang="zh-TW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charset="-120"/>
              </a:rPr>
              <a:t>)</a:t>
            </a:r>
          </a:p>
        </p:txBody>
      </p:sp>
      <p:sp>
        <p:nvSpPr>
          <p:cNvPr id="18" name="直線圖說文字 2 272"/>
          <p:cNvSpPr/>
          <p:nvPr/>
        </p:nvSpPr>
        <p:spPr bwMode="auto">
          <a:xfrm>
            <a:off x="938040" y="5413603"/>
            <a:ext cx="1541383" cy="776220"/>
          </a:xfrm>
          <a:prstGeom prst="borderCallout2">
            <a:avLst>
              <a:gd name="adj1" fmla="val 25532"/>
              <a:gd name="adj2" fmla="val 105963"/>
              <a:gd name="adj3" fmla="val 25532"/>
              <a:gd name="adj4" fmla="val 122236"/>
              <a:gd name="adj5" fmla="val 71606"/>
              <a:gd name="adj6" fmla="val 213043"/>
            </a:avLst>
          </a:prstGeom>
          <a:solidFill>
            <a:srgbClr val="FFFFFF"/>
          </a:solidFill>
          <a:ln w="9525">
            <a:solidFill>
              <a:schemeClr val="tx1"/>
            </a:solidFill>
            <a:prstDash val="dash"/>
            <a:miter lim="800000"/>
          </a:ln>
        </p:spPr>
        <p:txBody>
          <a:bodyPr vert="horz" wrap="square" lIns="91440" tIns="72000" rIns="91440" bIns="0" numCol="1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Unit Theme Poster:</a:t>
            </a:r>
            <a:r>
              <a:rPr kumimoji="1" lang="en-US" altLang="zh-TW" sz="12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Recording Toolbar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比對錄音工具列</a:t>
            </a:r>
            <a:endParaRPr kumimoji="1" lang="en-US" altLang="zh-TW" sz="1200" dirty="0">
              <a:latin typeface="Microsoft YaHei" panose="020B0503020204020204" pitchFamily="34" charset="-122"/>
              <a:ea typeface="Microsoft YaHei" panose="020B0503020204020204" pitchFamily="34" charset="-122"/>
              <a:cs typeface="新細明體" panose="02020500000000000000" charset="-120"/>
            </a:endParaRPr>
          </a:p>
        </p:txBody>
      </p:sp>
      <p:sp>
        <p:nvSpPr>
          <p:cNvPr id="19" name="直線圖說文字 2 280"/>
          <p:cNvSpPr/>
          <p:nvPr/>
        </p:nvSpPr>
        <p:spPr bwMode="auto">
          <a:xfrm>
            <a:off x="509017" y="3388411"/>
            <a:ext cx="3668684" cy="1299715"/>
          </a:xfrm>
          <a:prstGeom prst="borderCallout2">
            <a:avLst>
              <a:gd name="adj1" fmla="val 18509"/>
              <a:gd name="adj2" fmla="val 102505"/>
              <a:gd name="adj3" fmla="val 18509"/>
              <a:gd name="adj4" fmla="val 107412"/>
              <a:gd name="adj5" fmla="val 48628"/>
              <a:gd name="adj6" fmla="val 112865"/>
            </a:avLst>
          </a:prstGeom>
          <a:solidFill>
            <a:srgbClr val="FFFFFF"/>
          </a:solidFill>
          <a:ln w="9525">
            <a:solidFill>
              <a:schemeClr val="tx1"/>
            </a:solidFill>
            <a:prstDash val="dash"/>
            <a:miter lim="800000"/>
          </a:ln>
        </p:spPr>
        <p:txBody>
          <a:bodyPr vert="horz" wrap="square" lIns="91440" tIns="72000" rIns="91440" bIns="0" numCol="1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Unit Theme Poster:</a:t>
            </a:r>
            <a:r>
              <a:rPr kumimoji="1" lang="en-US" altLang="zh-TW" sz="12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Pointing Anywhere You Want, Including Pictures, Words and Sentences. Smart Pen Will Automatically Read or Sing Them Aloud.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指向任何您想要的位置，包括圖片、單詞和句子。點讀筆會自動朗讀或大聲朗讀或唱歌。</a:t>
            </a:r>
            <a:endParaRPr kumimoji="1" lang="en-US" altLang="zh-TW" sz="1200" dirty="0">
              <a:latin typeface="Microsoft YaHei" panose="020B0503020204020204" pitchFamily="34" charset="-122"/>
              <a:ea typeface="Microsoft YaHei" panose="020B0503020204020204" pitchFamily="34" charset="-122"/>
              <a:cs typeface="新細明體" panose="02020500000000000000" charset="-120"/>
            </a:endParaRPr>
          </a:p>
        </p:txBody>
      </p:sp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TW" altLang="en-US"/>
          </a:p>
        </p:txBody>
      </p:sp>
      <p:sp>
        <p:nvSpPr>
          <p:cNvPr id="21" name="Rectangle 33"/>
          <p:cNvSpPr>
            <a:spLocks noChangeArrowheads="1"/>
          </p:cNvSpPr>
          <p:nvPr/>
        </p:nvSpPr>
        <p:spPr bwMode="auto">
          <a:xfrm>
            <a:off x="1524002" y="601551"/>
            <a:ext cx="2228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b="1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/>
            </a:r>
            <a:br>
              <a:rPr kumimoji="1" lang="en-US" altLang="zh-TW" b="1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</a:br>
            <a:endParaRPr kumimoji="1" lang="en-US" altLang="zh-TW">
              <a:latin typeface="Microsoft YaHei" panose="020B0503020204020204" pitchFamily="34" charset="-122"/>
              <a:ea typeface="Microsoft YaHei" panose="020B0503020204020204" pitchFamily="34" charset="-122"/>
              <a:cs typeface="新細明體" panose="02020500000000000000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/>
          <p:nvPr/>
        </p:nvSpPr>
        <p:spPr>
          <a:xfrm>
            <a:off x="3501174" y="638450"/>
            <a:ext cx="4783290" cy="620712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500"/>
              </a:lnSpc>
              <a:spcBef>
                <a:spcPts val="1800"/>
              </a:spcBef>
              <a:defRPr/>
            </a:pPr>
            <a:r>
              <a:rPr lang="zh-TW" altLang="en-US" sz="4000" b="1" dirty="0" smtClean="0">
                <a:solidFill>
                  <a:schemeClr val="bg2">
                    <a:lumMod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三大教學</a:t>
            </a:r>
            <a:r>
              <a:rPr lang="en-US" altLang="zh-TW" sz="4000" b="1" dirty="0" smtClean="0">
                <a:solidFill>
                  <a:schemeClr val="bg2">
                    <a:lumMod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TW" altLang="en-US" sz="4000" b="1" dirty="0" smtClean="0">
                <a:solidFill>
                  <a:schemeClr val="bg2">
                    <a:lumMod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學習</a:t>
            </a:r>
            <a:r>
              <a:rPr lang="zh-TW" altLang="en-US" sz="4000" b="1" dirty="0">
                <a:solidFill>
                  <a:schemeClr val="bg2">
                    <a:lumMod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工具</a:t>
            </a:r>
          </a:p>
        </p:txBody>
      </p:sp>
      <p:graphicFrame>
        <p:nvGraphicFramePr>
          <p:cNvPr id="3" name="資料庫圖表 2"/>
          <p:cNvGraphicFramePr/>
          <p:nvPr/>
        </p:nvGraphicFramePr>
        <p:xfrm>
          <a:off x="1519936" y="1417320"/>
          <a:ext cx="8264144" cy="52605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圖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0792" y="1534662"/>
            <a:ext cx="3731201" cy="170556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023" y="3514930"/>
            <a:ext cx="3074441" cy="142283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7967" y="4457488"/>
            <a:ext cx="3145365" cy="1934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圖片 3" descr="網校首頁.png">
            <a:hlinkClick r:id="rId2"/>
          </p:cNvPr>
          <p:cNvPicPr>
            <a:picLocks noChangeAspect="1"/>
          </p:cNvPicPr>
          <p:nvPr/>
        </p:nvPicPr>
        <p:blipFill rotWithShape="1">
          <a:blip r:embed="rId3" cstate="print"/>
          <a:srcRect b="18817"/>
          <a:stretch>
            <a:fillRect/>
          </a:stretch>
        </p:blipFill>
        <p:spPr bwMode="auto">
          <a:xfrm>
            <a:off x="771453" y="1636503"/>
            <a:ext cx="10375083" cy="4737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3601758" y="814622"/>
            <a:ext cx="4345663" cy="620712"/>
          </a:xfr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b">
            <a:normAutofit/>
          </a:bodyPr>
          <a:lstStyle/>
          <a:p>
            <a:pPr algn="ctr">
              <a:lnSpc>
                <a:spcPts val="3500"/>
              </a:lnSpc>
              <a:spcBef>
                <a:spcPts val="1800"/>
              </a:spcBef>
              <a:defRPr/>
            </a:pPr>
            <a:r>
              <a:rPr lang="zh-TW" altLang="en-US" sz="4000" b="1" dirty="0" smtClean="0">
                <a:solidFill>
                  <a:schemeClr val="bg2">
                    <a:lumMod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一、數位</a:t>
            </a:r>
            <a:r>
              <a:rPr lang="zh-TW" altLang="en-US" sz="4000" b="1" dirty="0">
                <a:solidFill>
                  <a:schemeClr val="bg2">
                    <a:lumMod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學習網站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標題 2"/>
          <p:cNvSpPr>
            <a:spLocks noGrp="1" noChangeArrowheads="1"/>
          </p:cNvSpPr>
          <p:nvPr>
            <p:ph type="title" idx="4294967295"/>
          </p:nvPr>
        </p:nvSpPr>
        <p:spPr>
          <a:xfrm>
            <a:off x="3875273" y="0"/>
            <a:ext cx="7956550" cy="1143000"/>
          </a:xfrm>
        </p:spPr>
        <p:txBody>
          <a:bodyPr anchor="t">
            <a:noAutofit/>
          </a:bodyPr>
          <a:lstStyle/>
          <a:p>
            <a:pPr>
              <a:lnSpc>
                <a:spcPct val="200000"/>
              </a:lnSpc>
            </a:pPr>
            <a:r>
              <a:rPr lang="zh-TW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網校教師</a:t>
            </a:r>
            <a:r>
              <a:rPr lang="zh-TW" alt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資源庫</a:t>
            </a:r>
            <a:endParaRPr lang="zh-TW" alt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8675" name="Picture 2" descr="D:\Jo_目前工作資料庫\My First Other Series_201409\My First City Map 1_png\page_10\10_panda_blow bubbl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829" y="4275737"/>
            <a:ext cx="2577427" cy="212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8" t="11206" r="13960" b="6173"/>
          <a:stretch>
            <a:fillRect/>
          </a:stretch>
        </p:blipFill>
        <p:spPr bwMode="auto">
          <a:xfrm>
            <a:off x="2317314" y="1440493"/>
            <a:ext cx="7340684" cy="4960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35926" t="23066" r="36924" b="6667"/>
          <a:stretch>
            <a:fillRect/>
          </a:stretch>
        </p:blipFill>
        <p:spPr>
          <a:xfrm>
            <a:off x="3054096" y="1061816"/>
            <a:ext cx="3876205" cy="564298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l="35326" t="24400" r="36624" b="5866"/>
          <a:stretch>
            <a:fillRect/>
          </a:stretch>
        </p:blipFill>
        <p:spPr>
          <a:xfrm>
            <a:off x="7205472" y="1073637"/>
            <a:ext cx="4026874" cy="563116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圓角矩形 3"/>
          <p:cNvSpPr/>
          <p:nvPr/>
        </p:nvSpPr>
        <p:spPr>
          <a:xfrm>
            <a:off x="137160" y="1085459"/>
            <a:ext cx="2432304" cy="218809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altLang="zh-TW" sz="2200" b="1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Show &amp; Tell </a:t>
            </a:r>
          </a:p>
          <a:p>
            <a:pPr algn="ctr" defTabSz="457200">
              <a:defRPr/>
            </a:pPr>
            <a:r>
              <a:rPr lang="zh-TW" altLang="en-US" sz="2200" b="1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學習單</a:t>
            </a:r>
            <a:endParaRPr lang="en-US" altLang="zh-TW" sz="2200" b="1" dirty="0" smtClean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 defTabSz="457200">
              <a:defRPr/>
            </a:pPr>
            <a:r>
              <a:rPr lang="zh-TW" altLang="en-US" sz="22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每</a:t>
            </a:r>
            <a:r>
              <a:rPr lang="zh-TW" altLang="en-US" sz="2200" b="1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級別都有</a:t>
            </a:r>
            <a:r>
              <a:rPr lang="zh-TW" altLang="en-US" sz="2200" b="1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可視化的成果展現</a:t>
            </a:r>
            <a:endParaRPr lang="en-US" altLang="zh-TW" sz="22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1033272" y="885418"/>
            <a:ext cx="2432304" cy="157544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zh-TW" altLang="en-US" sz="2200" b="1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節慶教學</a:t>
            </a:r>
            <a:endParaRPr lang="en-US" altLang="zh-TW" sz="2200" b="1" dirty="0" smtClean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 defTabSz="457200">
              <a:defRPr/>
            </a:pPr>
            <a:r>
              <a:rPr lang="en-US" altLang="zh-TW" sz="2200" b="1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+</a:t>
            </a:r>
          </a:p>
          <a:p>
            <a:pPr algn="ctr" defTabSz="457200">
              <a:defRPr/>
            </a:pPr>
            <a:r>
              <a:rPr lang="zh-TW" altLang="en-US" sz="22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配合各式</a:t>
            </a:r>
            <a:r>
              <a:rPr lang="zh-TW" altLang="en-US" sz="2200" b="1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節慶的手作活動</a:t>
            </a:r>
            <a:endParaRPr lang="en-US" altLang="zh-TW" sz="22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9225" t="17467" r="29800" b="5733"/>
          <a:stretch>
            <a:fillRect/>
          </a:stretch>
        </p:blipFill>
        <p:spPr>
          <a:xfrm>
            <a:off x="7240822" y="4564715"/>
            <a:ext cx="3193359" cy="2262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0" t="25856" r="14315" b="27990"/>
          <a:stretch>
            <a:fillRect/>
          </a:stretch>
        </p:blipFill>
        <p:spPr bwMode="auto">
          <a:xfrm>
            <a:off x="3745297" y="885418"/>
            <a:ext cx="6262656" cy="3522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/>
          <a:srcRect l="9301" t="17468" r="29650" b="5866"/>
          <a:stretch>
            <a:fillRect/>
          </a:stretch>
        </p:blipFill>
        <p:spPr>
          <a:xfrm>
            <a:off x="3745297" y="4564716"/>
            <a:ext cx="3212887" cy="2269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圓角矩形 5"/>
          <p:cNvSpPr/>
          <p:nvPr/>
        </p:nvSpPr>
        <p:spPr>
          <a:xfrm>
            <a:off x="137160" y="2502779"/>
            <a:ext cx="2743826" cy="216943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zh-TW" altLang="en-US" sz="22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單元</a:t>
            </a:r>
            <a:r>
              <a:rPr lang="zh-TW" altLang="en-US" sz="2200" b="1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評量</a:t>
            </a:r>
            <a:endParaRPr lang="en-US" altLang="zh-TW" sz="2200" b="1" dirty="0" smtClean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 defTabSz="457200">
              <a:defRPr/>
            </a:pPr>
            <a:endParaRPr lang="en-US" altLang="zh-TW" sz="800" b="1" dirty="0" smtClean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 defTabSz="457200">
              <a:defRPr/>
            </a:pPr>
            <a:r>
              <a:rPr lang="zh-TW" altLang="en-US" sz="2200" b="1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每</a:t>
            </a:r>
            <a:r>
              <a:rPr lang="zh-TW" altLang="en-US" sz="22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一</a:t>
            </a:r>
            <a:r>
              <a:rPr lang="zh-TW" altLang="en-US" sz="2200" b="1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課、每二課均可安排一次評量</a:t>
            </a:r>
            <a:endParaRPr lang="en-US" altLang="zh-TW" sz="2200" b="1" dirty="0" smtClean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 defTabSz="457200">
              <a:defRPr/>
            </a:pPr>
            <a:endParaRPr lang="en-US" altLang="zh-TW" sz="800" b="1" dirty="0" smtClean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 defTabSz="457200">
              <a:defRPr/>
            </a:pPr>
            <a:r>
              <a:rPr lang="zh-TW" altLang="en-US" sz="2200" b="1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全冊亦有評量卷</a:t>
            </a:r>
            <a:endParaRPr lang="en-US" altLang="zh-TW" sz="2200" b="1" dirty="0" smtClean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6" t="1369" r="29623" b="1712"/>
          <a:stretch>
            <a:fillRect/>
          </a:stretch>
        </p:blipFill>
        <p:spPr bwMode="auto">
          <a:xfrm>
            <a:off x="3021528" y="733625"/>
            <a:ext cx="4024536" cy="5666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2" t="1242" r="29207" b="1572"/>
          <a:stretch>
            <a:fillRect/>
          </a:stretch>
        </p:blipFill>
        <p:spPr bwMode="auto">
          <a:xfrm>
            <a:off x="7369481" y="733625"/>
            <a:ext cx="4029203" cy="568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/>
          <p:cNvSpPr/>
          <p:nvPr/>
        </p:nvSpPr>
        <p:spPr>
          <a:xfrm>
            <a:off x="249893" y="937025"/>
            <a:ext cx="2969295" cy="171849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zh-TW" altLang="en-US" sz="22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字母學習單</a:t>
            </a:r>
            <a:endParaRPr lang="en-US" altLang="zh-TW" sz="2200" b="1" dirty="0" smtClean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 defTabSz="457200">
              <a:defRPr/>
            </a:pPr>
            <a:endParaRPr lang="en-US" altLang="zh-TW" sz="800" b="1" dirty="0" smtClean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 defTabSz="457200">
              <a:defRPr/>
            </a:pPr>
            <a:r>
              <a:rPr lang="zh-TW" altLang="en-US" sz="2200" b="1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針對小、中、大班設計延伸的字母學習單</a:t>
            </a:r>
            <a:endParaRPr lang="en-US" altLang="zh-TW" sz="2200" b="1" dirty="0" smtClean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3" t="19007" r="8151" b="8561"/>
          <a:stretch>
            <a:fillRect/>
          </a:stretch>
        </p:blipFill>
        <p:spPr bwMode="auto">
          <a:xfrm>
            <a:off x="413360" y="3066451"/>
            <a:ext cx="4826440" cy="3396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3131507" y="2490253"/>
            <a:ext cx="1027134" cy="5761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小班</a:t>
            </a:r>
            <a:r>
              <a:rPr lang="zh-TW" altLang="en-US" b="1" dirty="0" smtClean="0">
                <a:solidFill>
                  <a:schemeClr val="tx1"/>
                </a:solidFill>
                <a:latin typeface="標楷體" panose="03000509000000000000" charset="-120"/>
                <a:ea typeface="標楷體" panose="03000509000000000000" charset="-120"/>
              </a:rPr>
              <a:t>↓</a:t>
            </a:r>
            <a:endParaRPr lang="zh-TW" altLang="en-US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3" t="18869" r="7944" b="9127"/>
          <a:stretch>
            <a:fillRect/>
          </a:stretch>
        </p:blipFill>
        <p:spPr bwMode="auto">
          <a:xfrm>
            <a:off x="4367280" y="428908"/>
            <a:ext cx="4976755" cy="3470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3502984" y="934598"/>
            <a:ext cx="1027134" cy="5761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中班</a:t>
            </a:r>
            <a:r>
              <a:rPr lang="zh-TW" altLang="en-US" b="1" dirty="0" smtClean="0">
                <a:solidFill>
                  <a:schemeClr val="tx1"/>
                </a:solidFill>
                <a:latin typeface="標楷體" panose="03000509000000000000" charset="-120"/>
                <a:ea typeface="標楷體" panose="03000509000000000000" charset="-120"/>
              </a:rPr>
              <a:t>→</a:t>
            </a:r>
            <a:endParaRPr lang="zh-TW" altLang="en-US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0" t="1574" r="29109" b="823"/>
          <a:stretch>
            <a:fillRect/>
          </a:stretch>
        </p:blipFill>
        <p:spPr bwMode="auto">
          <a:xfrm>
            <a:off x="8477815" y="1896479"/>
            <a:ext cx="3371805" cy="4780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7509008" y="4764941"/>
            <a:ext cx="1027134" cy="5761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大</a:t>
            </a:r>
            <a:r>
              <a:rPr lang="zh-TW" altLang="en-US" b="1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班</a:t>
            </a:r>
            <a:r>
              <a:rPr lang="zh-TW" altLang="en-US" b="1" dirty="0" smtClean="0">
                <a:solidFill>
                  <a:schemeClr val="tx1"/>
                </a:solidFill>
                <a:latin typeface="標楷體" panose="03000509000000000000" charset="-120"/>
                <a:ea typeface="標楷體" panose="03000509000000000000" charset="-120"/>
              </a:rPr>
              <a:t>→</a:t>
            </a:r>
            <a:endParaRPr lang="zh-TW" altLang="en-US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 l="21980" t="17426" r="42228" b="5214"/>
          <a:stretch>
            <a:fillRect/>
          </a:stretch>
        </p:blipFill>
        <p:spPr bwMode="auto">
          <a:xfrm>
            <a:off x="1524003" y="547"/>
            <a:ext cx="5640431" cy="6857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1686962" y="0"/>
            <a:ext cx="5386812" cy="16296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zh-TW" altLang="en-US">
              <a:solidFill>
                <a:prstClr val="white"/>
              </a:solidFill>
              <a:latin typeface="Adobe 繁黑體 Std B"/>
              <a:ea typeface="Adobe 繁黑體 Std B"/>
            </a:endParaRPr>
          </a:p>
        </p:txBody>
      </p:sp>
      <p:sp>
        <p:nvSpPr>
          <p:cNvPr id="7" name="向右箭號 6"/>
          <p:cNvSpPr/>
          <p:nvPr/>
        </p:nvSpPr>
        <p:spPr>
          <a:xfrm rot="1845894">
            <a:off x="6916382" y="1844426"/>
            <a:ext cx="1149790" cy="78031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zh-TW" altLang="en-US">
              <a:solidFill>
                <a:prstClr val="white"/>
              </a:solidFill>
              <a:latin typeface="Adobe 繁黑體 Std B"/>
              <a:ea typeface="Adobe 繁黑體 Std B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7818120" y="2598354"/>
            <a:ext cx="3081528" cy="211995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zh-TW" altLang="en-US" sz="22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學習評量</a:t>
            </a:r>
            <a:r>
              <a:rPr lang="zh-TW" altLang="en-US" sz="2200" b="1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表</a:t>
            </a:r>
            <a:endParaRPr lang="en-US" altLang="zh-TW" sz="2200" b="1" dirty="0" smtClean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 defTabSz="457200">
              <a:defRPr/>
            </a:pPr>
            <a:endParaRPr lang="en-US" altLang="zh-TW" sz="22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 defTabSz="457200">
              <a:defRPr/>
            </a:pPr>
            <a:r>
              <a:rPr lang="zh-TW" altLang="en-US" sz="22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檢核每冊學習知識點及幼兒發展應具備的能力指標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 l="13953" t="21705" r="27965" b="7287"/>
          <a:stretch>
            <a:fillRect/>
          </a:stretch>
        </p:blipFill>
        <p:spPr bwMode="auto">
          <a:xfrm>
            <a:off x="130938" y="1092867"/>
            <a:ext cx="5716859" cy="3931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圓角矩形 6"/>
          <p:cNvSpPr/>
          <p:nvPr/>
        </p:nvSpPr>
        <p:spPr>
          <a:xfrm>
            <a:off x="7627435" y="538382"/>
            <a:ext cx="2933529" cy="183905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zh-TW" altLang="en-US" sz="2200" b="1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戲劇表演</a:t>
            </a:r>
            <a:endParaRPr lang="en-US" altLang="zh-TW" sz="2200" b="1" dirty="0" smtClean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 defTabSz="457200">
              <a:defRPr/>
            </a:pPr>
            <a:endParaRPr lang="en-US" altLang="zh-TW" sz="2200" b="1" dirty="0" smtClean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 defTabSz="457200">
              <a:defRPr/>
            </a:pPr>
            <a:r>
              <a:rPr lang="zh-TW" altLang="en-US" sz="22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一冊一</a:t>
            </a:r>
            <a:r>
              <a:rPr lang="zh-TW" altLang="en-US" sz="22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成果</a:t>
            </a:r>
            <a:r>
              <a:rPr lang="zh-TW" altLang="en-US" sz="2200" b="1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發表</a:t>
            </a:r>
            <a:endParaRPr lang="en-US" altLang="zh-TW" sz="2200" b="1" dirty="0" smtClean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 defTabSz="457200">
              <a:defRPr/>
            </a:pPr>
            <a:r>
              <a:rPr lang="zh-TW" altLang="en-US" sz="2200" b="1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教學</a:t>
            </a:r>
            <a:r>
              <a:rPr lang="zh-TW" altLang="en-US" sz="22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成效家長看得見</a:t>
            </a:r>
          </a:p>
          <a:p>
            <a:pPr algn="ctr" defTabSz="457200">
              <a:defRPr/>
            </a:pPr>
            <a:endParaRPr lang="en-US" altLang="zh-TW" sz="2200" b="1" dirty="0" smtClean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/>
          <a:srcRect l="9337" t="17468" r="29099" b="7931"/>
          <a:stretch>
            <a:fillRect/>
          </a:stretch>
        </p:blipFill>
        <p:spPr>
          <a:xfrm>
            <a:off x="3853081" y="2720807"/>
            <a:ext cx="5497150" cy="3746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/>
        </p:nvSpPr>
        <p:spPr>
          <a:xfrm>
            <a:off x="3674752" y="966900"/>
            <a:ext cx="5257982" cy="121073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lumMod val="110000"/>
                        <a:satMod val="105000"/>
                        <a:tint val="67000"/>
                      </a:schemeClr>
                    </a:gs>
                    <a:gs pos="50000">
                      <a:schemeClr val="accent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1">
                        <a:lumMod val="105000"/>
                        <a:satMod val="109000"/>
                        <a:tint val="81000"/>
                      </a:schemeClr>
                    </a:gs>
                  </a:gsLst>
                  <a:lin ang="5400000" scaled="0"/>
                </a:gradFill>
              </a14:hiddenFill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100" b="1" i="0" u="none" strike="noStrike" kern="1200" cap="none" spc="200" normalizeH="0" baseline="0" noProof="1" dirty="0">
                <a:solidFill>
                  <a:schemeClr val="dk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algn="dist">
              <a:lnSpc>
                <a:spcPts val="3500"/>
              </a:lnSpc>
              <a:spcBef>
                <a:spcPts val="1800"/>
              </a:spcBef>
              <a:defRPr/>
            </a:pPr>
            <a:r>
              <a:rPr lang="zh-TW" altLang="en-US" sz="4000" spc="0" noProof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教學特色</a:t>
            </a:r>
            <a:r>
              <a:rPr altLang="zh-TW" sz="4000" spc="0" noProof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：</a:t>
            </a:r>
            <a:r>
              <a:rPr lang="zh-TW" altLang="en-US" sz="4000" spc="0" noProof="0" dirty="0">
                <a:solidFill>
                  <a:srgbClr val="34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戲劇教育</a:t>
            </a:r>
            <a:endParaRPr altLang="zh-TW" sz="4000" spc="0" noProof="0" dirty="0">
              <a:solidFill>
                <a:srgbClr val="3400CC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1183103" y="2471420"/>
            <a:ext cx="10241280" cy="3201592"/>
          </a:xfrm>
          <a:prstGeom prst="roundRect">
            <a:avLst/>
          </a:prstGeom>
          <a:solidFill>
            <a:schemeClr val="lt1">
              <a:alpha val="74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defTabSz="457200">
              <a:lnSpc>
                <a:spcPct val="195000"/>
              </a:lnSpc>
              <a:spcAft>
                <a:spcPts val="1800"/>
              </a:spcAft>
              <a:defRPr/>
            </a:pP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rPr>
              <a:t>戲劇</a:t>
            </a:r>
            <a:r>
              <a:rPr lang="zh-TW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rPr>
              <a:t>融入在教學以及學習過程中，不但能讓讓孩子在過程中認識自己，與自己溝通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rPr>
              <a:t>，也能</a:t>
            </a:r>
            <a:r>
              <a:rPr lang="zh-TW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rPr>
              <a:t>在戲劇實踐中達到學習目標和目的</a:t>
            </a:r>
            <a:r>
              <a:rPr lang="zh-CN" altLang="zh-TW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rPr>
              <a:t>，</a:t>
            </a:r>
            <a:r>
              <a:rPr lang="zh-TW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rPr>
              <a:t>從感受中領略知識的意蘊，從相互交流中發現可能性、創造新意義。有利於培養孩子的</a:t>
            </a:r>
            <a:r>
              <a:rPr lang="zh-TW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rPr>
              <a:t>英語表達能力，溝通能力，自信心，自尊心，以及創新能力。</a:t>
            </a:r>
            <a:r>
              <a:rPr lang="zh-TW" altLang="en-US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rPr>
              <a:t>讓孩子在戲劇中發現更好的自己。</a:t>
            </a:r>
            <a:endParaRPr lang="zh-CN" altLang="zh-TW" sz="24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Microsoft YaHei" panose="020B0503020204020204" pitchFamily="34" charset="-122"/>
            </a:endParaRPr>
          </a:p>
        </p:txBody>
      </p:sp>
      <p:pic>
        <p:nvPicPr>
          <p:cNvPr id="7" name="Picture 2" descr="special offer | Atlantic Power Cleani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16998" y="589867"/>
            <a:ext cx="1591745" cy="1587766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730" y="2489085"/>
            <a:ext cx="6739270" cy="3115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84" y="2391625"/>
            <a:ext cx="3547626" cy="3310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3528606" y="1088942"/>
            <a:ext cx="4345663" cy="620712"/>
          </a:xfr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b">
            <a:normAutofit fontScale="90000"/>
          </a:bodyPr>
          <a:lstStyle/>
          <a:p>
            <a:pPr algn="ctr">
              <a:lnSpc>
                <a:spcPct val="150000"/>
              </a:lnSpc>
              <a:spcBef>
                <a:spcPts val="1800"/>
              </a:spcBef>
              <a:defRPr/>
            </a:pPr>
            <a:r>
              <a:rPr lang="zh-TW" altLang="en-US" sz="4000" b="1" dirty="0" smtClean="0">
                <a:solidFill>
                  <a:schemeClr val="bg2">
                    <a:lumMod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二</a:t>
            </a:r>
            <a:r>
              <a:rPr lang="en-US" altLang="zh-TW" sz="4000" b="1" dirty="0" smtClean="0">
                <a:solidFill>
                  <a:schemeClr val="bg2">
                    <a:lumMod val="25000"/>
                  </a:schemeClr>
                </a:solidFill>
                <a:latin typeface="新細明體" panose="02020500000000000000" charset="-120"/>
                <a:ea typeface="新細明體" panose="02020500000000000000" charset="-120"/>
              </a:rPr>
              <a:t>﹑</a:t>
            </a:r>
            <a:br>
              <a:rPr lang="en-US" altLang="zh-TW" sz="4000" b="1" dirty="0" smtClean="0">
                <a:solidFill>
                  <a:schemeClr val="bg2">
                    <a:lumMod val="25000"/>
                  </a:schemeClr>
                </a:solidFill>
                <a:latin typeface="新細明體" panose="02020500000000000000" charset="-120"/>
                <a:ea typeface="新細明體" panose="02020500000000000000" charset="-120"/>
              </a:rPr>
            </a:br>
            <a:r>
              <a:rPr lang="en-US" altLang="zh-TW" sz="4000" b="1" dirty="0" err="1" smtClean="0">
                <a:solidFill>
                  <a:schemeClr val="bg2">
                    <a:lumMod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KidsABC</a:t>
            </a:r>
            <a:r>
              <a:rPr lang="en-US" altLang="zh-TW" sz="4000" b="1" dirty="0" smtClean="0">
                <a:solidFill>
                  <a:schemeClr val="bg2">
                    <a:lumMod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AR APP</a:t>
            </a:r>
            <a:endParaRPr lang="zh-TW" altLang="en-US" sz="4000" b="1" dirty="0">
              <a:solidFill>
                <a:schemeClr val="bg2">
                  <a:lumMod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3" r="31216" b="4585"/>
          <a:stretch>
            <a:fillRect/>
          </a:stretch>
        </p:blipFill>
        <p:spPr>
          <a:xfrm>
            <a:off x="8073361" y="221815"/>
            <a:ext cx="2268539" cy="1890449"/>
          </a:xfrm>
          <a:prstGeom prst="rect">
            <a:avLst/>
          </a:prstGeom>
        </p:spPr>
      </p:pic>
      <p:sp>
        <p:nvSpPr>
          <p:cNvPr id="9" name="向右箭號 8"/>
          <p:cNvSpPr/>
          <p:nvPr/>
        </p:nvSpPr>
        <p:spPr>
          <a:xfrm>
            <a:off x="4176945" y="3656529"/>
            <a:ext cx="1149790" cy="78031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zh-TW" altLang="en-US">
              <a:solidFill>
                <a:prstClr val="white"/>
              </a:solidFill>
              <a:latin typeface="Adobe 繁黑體 Std B"/>
              <a:ea typeface="Adobe 繁黑體 Std B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047876" y="198335"/>
            <a:ext cx="9577064" cy="367240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AR</a:t>
            </a:r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智慧情境教室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832" y="2977529"/>
            <a:ext cx="2727960" cy="841183"/>
          </a:xfrm>
          <a:prstGeom prst="rect">
            <a:avLst/>
          </a:prstGeom>
        </p:spPr>
      </p:pic>
      <p:sp>
        <p:nvSpPr>
          <p:cNvPr id="4" name="爆炸 1 3"/>
          <p:cNvSpPr/>
          <p:nvPr/>
        </p:nvSpPr>
        <p:spPr>
          <a:xfrm>
            <a:off x="8924544" y="658369"/>
            <a:ext cx="2898648" cy="2596896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全新推出</a:t>
            </a:r>
            <a:endParaRPr lang="zh-TW" altLang="en-US" sz="28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67721" y="299513"/>
            <a:ext cx="8543925" cy="1325563"/>
          </a:xfrm>
        </p:spPr>
        <p:txBody>
          <a:bodyPr>
            <a:normAutofit/>
          </a:bodyPr>
          <a:lstStyle/>
          <a:p>
            <a:r>
              <a:rPr lang="en-US" altLang="zh-TW" sz="3600" b="1" u="sng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AR </a:t>
            </a:r>
            <a:r>
              <a:rPr lang="zh-TW" altLang="en-US" sz="3600" b="1" u="sng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智慧情境教室 </a:t>
            </a:r>
            <a:r>
              <a:rPr lang="en-US" altLang="zh-TW" sz="3600" b="1" u="sng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_</a:t>
            </a:r>
            <a:r>
              <a:rPr lang="en-US" altLang="zh-TW" sz="28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For Kids</a:t>
            </a:r>
            <a:endParaRPr lang="zh-TW" altLang="en-US" sz="2800" b="1" u="sng" dirty="0">
              <a:solidFill>
                <a:schemeClr val="accent1">
                  <a:lumMod val="60000"/>
                  <a:lumOff val="4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988866" y="1611335"/>
            <a:ext cx="5734237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</a:t>
            </a:r>
            <a:r>
              <a:rPr lang="zh-TW" altLang="en-US" sz="2800" b="1" u="sng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設計理念</a:t>
            </a:r>
            <a:r>
              <a:rPr lang="en-US" altLang="zh-TW" sz="2800" b="1" u="sng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</a:p>
          <a:p>
            <a:endParaRPr lang="en-US" altLang="zh-TW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000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以幼兒</a:t>
            </a:r>
            <a:r>
              <a:rPr lang="zh-TW" altLang="en-US" sz="20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八大智能領域</a:t>
            </a:r>
            <a:r>
              <a:rPr lang="zh-TW" altLang="en-US" sz="2000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出發，培育孩子全面的</a:t>
            </a:r>
            <a:endParaRPr lang="en-US" altLang="zh-TW" sz="2000" dirty="0" smtClean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TW" altLang="en-US" sz="20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TW" altLang="en-US" sz="2000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認知體驗，</a:t>
            </a:r>
            <a:r>
              <a:rPr lang="zh-TW" altLang="en-US" sz="20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實現</a:t>
            </a:r>
            <a:r>
              <a:rPr lang="zh-TW" altLang="en-US" sz="20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跨學科學習</a:t>
            </a:r>
            <a:r>
              <a:rPr lang="zh-TW" altLang="en-US" sz="20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並</a:t>
            </a:r>
            <a:r>
              <a:rPr lang="zh-TW" altLang="en-US" sz="2000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藉</a:t>
            </a:r>
            <a:r>
              <a:rPr lang="zh-TW" altLang="en-US" sz="20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由擴增</a:t>
            </a:r>
            <a:r>
              <a:rPr lang="zh-TW" altLang="en-US" sz="2000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實 </a:t>
            </a:r>
            <a:endParaRPr lang="en-US" altLang="zh-TW" sz="2000" dirty="0" smtClean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TW" altLang="en-US" sz="20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TW" altLang="en-US" sz="2000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境互動</a:t>
            </a:r>
            <a:r>
              <a:rPr lang="zh-TW" altLang="en-US" sz="20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遊戲來輔助</a:t>
            </a:r>
            <a:r>
              <a:rPr lang="zh-TW" altLang="en-US" sz="2000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學習</a:t>
            </a:r>
            <a:r>
              <a:rPr lang="en-US" altLang="zh-TW" sz="2000" dirty="0" smtClean="0">
                <a:solidFill>
                  <a:prstClr val="black"/>
                </a:solidFill>
                <a:latin typeface="新細明體" panose="02020500000000000000" charset="-120"/>
                <a:ea typeface="新細明體" panose="02020500000000000000" charset="-120"/>
              </a:rPr>
              <a:t>｡</a:t>
            </a:r>
            <a:endParaRPr lang="en-US" altLang="zh-TW" sz="20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Tx/>
              <a:buAutoNum type="arabicPeriod" startAt="2"/>
            </a:pPr>
            <a:r>
              <a:rPr lang="zh-TW" altLang="en-US" sz="20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遊戲式學習</a:t>
            </a:r>
            <a:r>
              <a:rPr lang="en-US" altLang="zh-TW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  <a:r>
              <a:rPr lang="zh-TW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以 </a:t>
            </a:r>
            <a:r>
              <a:rPr lang="en-US" altLang="zh-TW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AR </a:t>
            </a:r>
            <a:r>
              <a:rPr lang="zh-TW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擴展幼兒知識</a:t>
            </a:r>
            <a:r>
              <a:rPr lang="zh-TW" altLang="en-US" sz="2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範圍</a:t>
            </a:r>
            <a:endParaRPr lang="en-US" altLang="zh-TW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TW" altLang="en-US" sz="2000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在</a:t>
            </a:r>
            <a:r>
              <a:rPr lang="zh-TW" altLang="en-US" sz="20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遊戲與學習間取得平衡點。</a:t>
            </a:r>
            <a:endParaRPr lang="en-US" altLang="zh-TW" sz="20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Tx/>
              <a:buAutoNum type="arabicPeriod" startAt="3"/>
            </a:pPr>
            <a:r>
              <a:rPr lang="zh-TW" altLang="en-US" sz="20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運用 </a:t>
            </a:r>
            <a:r>
              <a:rPr lang="en-US" altLang="zh-TW" sz="20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AR </a:t>
            </a:r>
            <a:r>
              <a:rPr lang="zh-TW" altLang="en-US" sz="20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的特性，在感官學習中營造出</a:t>
            </a:r>
            <a:endParaRPr lang="en-US" altLang="zh-TW" sz="20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TW" sz="20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</a:t>
            </a:r>
            <a:r>
              <a:rPr lang="zh-TW" altLang="en-US" sz="20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與真實世界相似的學習情境，藉以</a:t>
            </a:r>
            <a:r>
              <a:rPr lang="zh-TW" altLang="en-US" sz="20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提升 </a:t>
            </a:r>
            <a:endParaRPr lang="en-US" altLang="zh-TW" sz="200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TW" sz="20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</a:t>
            </a:r>
            <a:r>
              <a:rPr lang="zh-TW" altLang="en-US" sz="20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幼兒的學習成效</a:t>
            </a:r>
            <a:r>
              <a:rPr lang="zh-TW" altLang="en-US" sz="20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25" y="1420843"/>
            <a:ext cx="824390" cy="82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7978415" y="6276823"/>
            <a:ext cx="2031325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zh-TW" altLang="en-US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幼兒八大智能領域</a:t>
            </a:r>
            <a:endParaRPr lang="en-US" altLang="zh-TW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117" y="1251820"/>
            <a:ext cx="5292467" cy="52263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線單箭頭接點 11"/>
          <p:cNvCxnSpPr/>
          <p:nvPr/>
        </p:nvCxnSpPr>
        <p:spPr>
          <a:xfrm>
            <a:off x="4526068" y="5217848"/>
            <a:ext cx="484632" cy="556632"/>
          </a:xfrm>
          <a:prstGeom prst="straightConnector1">
            <a:avLst/>
          </a:prstGeom>
          <a:ln w="38100">
            <a:solidFill>
              <a:srgbClr val="FF0000"/>
            </a:solidFill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480" y="1355768"/>
            <a:ext cx="5384437" cy="4043792"/>
          </a:xfrm>
          <a:prstGeom prst="rect">
            <a:avLst/>
          </a:prstGeom>
        </p:spPr>
      </p:pic>
      <p:sp>
        <p:nvSpPr>
          <p:cNvPr id="19" name="標題 1"/>
          <p:cNvSpPr>
            <a:spLocks noGrp="1"/>
          </p:cNvSpPr>
          <p:nvPr>
            <p:ph type="title"/>
          </p:nvPr>
        </p:nvSpPr>
        <p:spPr>
          <a:xfrm>
            <a:off x="1872763" y="222784"/>
            <a:ext cx="8543925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TW" sz="3600" b="1" u="sng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AR</a:t>
            </a:r>
            <a:r>
              <a:rPr lang="zh-TW" altLang="en-US" sz="3600" b="1" u="sng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智慧</a:t>
            </a:r>
            <a:r>
              <a:rPr lang="zh-TW" altLang="en-US" sz="3600" b="1" u="sng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情境</a:t>
            </a:r>
            <a:r>
              <a:rPr lang="zh-TW" altLang="en-US" sz="3600" b="1" u="sng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牆</a:t>
            </a:r>
            <a:r>
              <a:rPr lang="zh-TW" altLang="en-US" sz="3600" b="1" u="sng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面 </a:t>
            </a:r>
            <a:endParaRPr lang="zh-TW" altLang="en-US" sz="3600" b="1" u="sng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3011584" y="5833762"/>
            <a:ext cx="5493812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zh-TW" altLang="en-US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幼兒八大智能領域辨識點</a:t>
            </a:r>
            <a:r>
              <a:rPr lang="en-US" altLang="zh-TW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  <a:r>
              <a:rPr lang="zh-TW" altLang="en-US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en-US" altLang="zh-TW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TW" altLang="en-US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健康、數學、邏輯、美育、體育、社會、自然、科學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29388" t="19845" r="11135" b="15349"/>
          <a:stretch>
            <a:fillRect/>
          </a:stretch>
        </p:blipFill>
        <p:spPr>
          <a:xfrm>
            <a:off x="0" y="1355769"/>
            <a:ext cx="6539023" cy="40077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03142" y="369496"/>
            <a:ext cx="8543925" cy="1325563"/>
          </a:xfrm>
        </p:spPr>
        <p:txBody>
          <a:bodyPr>
            <a:normAutofit/>
          </a:bodyPr>
          <a:lstStyle/>
          <a:p>
            <a:r>
              <a:rPr lang="en-US" altLang="zh-TW" sz="3600" b="1" u="sng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AR </a:t>
            </a:r>
            <a:r>
              <a:rPr lang="zh-TW" altLang="en-US" sz="3600" b="1" u="sng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智慧情境教室 </a:t>
            </a:r>
            <a:r>
              <a:rPr lang="en-US" altLang="zh-TW" sz="3600" b="1" u="sng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_</a:t>
            </a:r>
            <a:r>
              <a:rPr lang="en-US" altLang="zh-TW" sz="28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For Kids</a:t>
            </a:r>
            <a:endParaRPr lang="zh-TW" altLang="en-US" sz="2800" b="1" u="sng" dirty="0">
              <a:solidFill>
                <a:schemeClr val="accent1">
                  <a:lumMod val="60000"/>
                  <a:lumOff val="4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937514" y="1525946"/>
            <a:ext cx="79928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</a:t>
            </a:r>
            <a:r>
              <a:rPr lang="zh-TW" altLang="en-US" sz="2800" b="1" u="sng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使用時機</a:t>
            </a:r>
            <a:r>
              <a:rPr lang="en-US" altLang="zh-TW" sz="2800" b="1" u="sng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</a:p>
          <a:p>
            <a:endParaRPr lang="en-US" altLang="zh-TW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503" y="1376422"/>
            <a:ext cx="824390" cy="82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資料庫圖表 7"/>
          <p:cNvGraphicFramePr/>
          <p:nvPr/>
        </p:nvGraphicFramePr>
        <p:xfrm>
          <a:off x="2207568" y="1600201"/>
          <a:ext cx="7439352" cy="47927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文字方塊 8"/>
          <p:cNvSpPr txBox="1"/>
          <p:nvPr/>
        </p:nvSpPr>
        <p:spPr>
          <a:xfrm>
            <a:off x="8903603" y="4069065"/>
            <a:ext cx="2026741" cy="1200329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數位化課程導入，增強孩子的學習動機，符合孩子好動、好玩、好奇的特質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1677522" y="3486499"/>
            <a:ext cx="2026741" cy="1200329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搭配園所主題教學</a:t>
            </a:r>
            <a:endParaRPr lang="en-US" altLang="zh-TW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規劃成</a:t>
            </a:r>
            <a:r>
              <a:rPr lang="zh-TW" altLang="en-US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智能學習角</a:t>
            </a:r>
            <a:endParaRPr lang="en-US" altLang="zh-TW" b="1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利用</a:t>
            </a:r>
            <a:r>
              <a:rPr lang="en-US" altLang="zh-TW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AR</a:t>
            </a:r>
            <a:r>
              <a:rPr lang="zh-TW" altLang="en-US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課程內容輔助孩子學習</a:t>
            </a:r>
            <a:endParaRPr lang="en-US" altLang="zh-TW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7317940" y="1926055"/>
            <a:ext cx="2466140" cy="1200329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搭配園</a:t>
            </a:r>
            <a:r>
              <a:rPr lang="zh-TW" altLang="en-US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所每月各式</a:t>
            </a:r>
            <a:r>
              <a:rPr lang="zh-TW" altLang="en-US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活動或校內成果發表</a:t>
            </a:r>
            <a:r>
              <a:rPr lang="zh-TW" altLang="en-US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會的闖關關卡，讓孩子體驗玩</a:t>
            </a:r>
            <a:r>
              <a:rPr lang="zh-TW" altLang="en-US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中學 學中玩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一月一主題活動 規劃說明</a:t>
            </a:r>
            <a:endParaRPr lang="zh-TW" alt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</p:nvPr>
        </p:nvGraphicFramePr>
        <p:xfrm>
          <a:off x="763523" y="2382410"/>
          <a:ext cx="10664952" cy="117976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777492"/>
                <a:gridCol w="1777492"/>
                <a:gridCol w="1777492"/>
                <a:gridCol w="1777492"/>
                <a:gridCol w="1777492"/>
                <a:gridCol w="1777492"/>
              </a:tblGrid>
              <a:tr h="387223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一月</a:t>
                      </a:r>
                      <a:endParaRPr lang="zh-TW" altLang="en-US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二月</a:t>
                      </a:r>
                      <a:endParaRPr lang="zh-TW" altLang="en-US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三月</a:t>
                      </a:r>
                      <a:endParaRPr lang="zh-TW" altLang="en-US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四月</a:t>
                      </a:r>
                      <a:endParaRPr lang="zh-TW" altLang="en-US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五月</a:t>
                      </a:r>
                      <a:endParaRPr lang="zh-TW" altLang="en-US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六月</a:t>
                      </a:r>
                      <a:endParaRPr lang="zh-TW" altLang="en-US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/>
                </a:tc>
              </a:tr>
              <a:tr h="792543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中國新年</a:t>
                      </a:r>
                      <a:endParaRPr lang="zh-TW" altLang="en-US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AR</a:t>
                      </a:r>
                      <a:r>
                        <a:rPr lang="en-US" altLang="zh-TW" baseline="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lang="zh-TW" altLang="en-US" baseline="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健康</a:t>
                      </a:r>
                      <a:endParaRPr lang="zh-TW" altLang="en-US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AR</a:t>
                      </a:r>
                      <a:r>
                        <a:rPr lang="zh-TW" altLang="en-US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數學</a:t>
                      </a:r>
                      <a:endParaRPr lang="zh-TW" altLang="en-US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AR</a:t>
                      </a:r>
                      <a:r>
                        <a:rPr lang="zh-TW" altLang="en-US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美育</a:t>
                      </a:r>
                      <a:endParaRPr lang="zh-TW" altLang="en-US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母親節</a:t>
                      </a:r>
                      <a:endParaRPr lang="zh-TW" altLang="en-US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AR </a:t>
                      </a:r>
                      <a:r>
                        <a:rPr lang="zh-TW" altLang="en-US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邏輯</a:t>
                      </a:r>
                      <a:endParaRPr lang="zh-TW" altLang="en-US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5" name="內容版面配置區 3"/>
          <p:cNvGraphicFramePr/>
          <p:nvPr/>
        </p:nvGraphicFramePr>
        <p:xfrm>
          <a:off x="763523" y="4091211"/>
          <a:ext cx="10664952" cy="130162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77492"/>
                <a:gridCol w="1777492"/>
                <a:gridCol w="1777492"/>
                <a:gridCol w="1777492"/>
                <a:gridCol w="1777492"/>
                <a:gridCol w="1777492"/>
              </a:tblGrid>
              <a:tr h="387223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七月</a:t>
                      </a:r>
                      <a:endParaRPr lang="zh-TW" altLang="en-US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八月</a:t>
                      </a:r>
                      <a:endParaRPr lang="zh-TW" altLang="en-US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九月</a:t>
                      </a:r>
                      <a:endParaRPr lang="zh-TW" altLang="en-US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十月</a:t>
                      </a:r>
                      <a:endParaRPr lang="zh-TW" altLang="en-US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十一月</a:t>
                      </a:r>
                      <a:endParaRPr lang="zh-TW" altLang="en-US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十二月</a:t>
                      </a:r>
                      <a:endParaRPr lang="zh-TW" altLang="en-US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/>
                </a:tc>
              </a:tr>
              <a:tr h="792543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AR </a:t>
                      </a:r>
                      <a:r>
                        <a:rPr lang="zh-TW" altLang="en-US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體育</a:t>
                      </a:r>
                      <a:endParaRPr lang="zh-TW" altLang="en-US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AR </a:t>
                      </a:r>
                      <a:r>
                        <a:rPr lang="zh-TW" altLang="en-US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自然</a:t>
                      </a:r>
                      <a:endParaRPr lang="zh-TW" altLang="en-US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TW" dirty="0" smtClean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TW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AR </a:t>
                      </a:r>
                      <a:r>
                        <a:rPr lang="zh-TW" altLang="en-US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社會</a:t>
                      </a:r>
                    </a:p>
                    <a:p>
                      <a:pPr algn="ctr"/>
                      <a:endParaRPr lang="zh-TW" altLang="en-US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萬聖節</a:t>
                      </a:r>
                      <a:endParaRPr lang="zh-TW" altLang="en-US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AR </a:t>
                      </a:r>
                      <a:r>
                        <a:rPr lang="zh-TW" altLang="en-US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科學</a:t>
                      </a:r>
                      <a:endParaRPr lang="zh-TW" altLang="en-US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聖誕節</a:t>
                      </a:r>
                      <a:endParaRPr lang="zh-TW" altLang="en-US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4591421" y="1484043"/>
            <a:ext cx="3470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u="sng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每月一活動，活動時間為</a:t>
            </a:r>
            <a:r>
              <a:rPr lang="en-US" altLang="zh-TW" b="1" u="sng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40</a:t>
            </a:r>
            <a:r>
              <a:rPr lang="zh-TW" altLang="en-US" b="1" u="sng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分鐘</a:t>
            </a:r>
            <a:endParaRPr lang="zh-TW" altLang="en-US" b="1" u="sng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0" y="0"/>
          <a:ext cx="12191999" cy="6858000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2470701"/>
                <a:gridCol w="4302162"/>
                <a:gridCol w="5419136"/>
              </a:tblGrid>
              <a:tr h="762000">
                <a:tc>
                  <a:txBody>
                    <a:bodyPr/>
                    <a:lstStyle/>
                    <a:p>
                      <a:pPr marL="2286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5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幼兒八大智能</a:t>
                      </a:r>
                      <a:endParaRPr lang="zh-TW" sz="15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5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主題內容</a:t>
                      </a:r>
                      <a:endParaRPr lang="zh-TW" sz="15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5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知識點</a:t>
                      </a:r>
                      <a:endParaRPr lang="zh-TW" sz="15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0" lvl="0" indent="0" algn="l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500" kern="100" dirty="0" smtClea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1. Health </a:t>
                      </a:r>
                      <a:r>
                        <a:rPr lang="zh-TW" sz="1500" kern="100" dirty="0" smtClea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健康</a:t>
                      </a:r>
                      <a:endParaRPr lang="zh-TW" sz="15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Fruit:</a:t>
                      </a:r>
                      <a:endParaRPr lang="zh-TW" sz="15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500" kern="100" dirty="0" smtClea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bananas</a:t>
                      </a:r>
                      <a:r>
                        <a:rPr lang="en-US" sz="15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, oranges, grapes, pears</a:t>
                      </a:r>
                      <a:endParaRPr lang="zh-TW" sz="15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/>
                </a:tc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Wingdings" panose="05000000000000000000" pitchFamily="2" charset="2"/>
                        <a:buChar char=""/>
                      </a:pPr>
                      <a:r>
                        <a:rPr lang="zh-TW" sz="15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學會水果相關單字與簡單句型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Wingdings" panose="05000000000000000000" pitchFamily="2" charset="2"/>
                        <a:buChar char=""/>
                      </a:pPr>
                      <a:r>
                        <a:rPr lang="zh-TW" sz="15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認識水果的重要性，能辨別垃圾食物跟健康食物的分類</a:t>
                      </a:r>
                      <a:endParaRPr lang="zh-TW" sz="15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/>
                </a:tc>
              </a:tr>
              <a:tr h="762000">
                <a:tc>
                  <a:txBody>
                    <a:bodyPr/>
                    <a:lstStyle/>
                    <a:p>
                      <a:pPr marL="0" lvl="0" indent="0" algn="l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500" kern="100" dirty="0" smtClea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2. Math </a:t>
                      </a:r>
                      <a:r>
                        <a:rPr lang="zh-TW" sz="1500" kern="100" dirty="0" smtClea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數學</a:t>
                      </a:r>
                      <a:endParaRPr lang="zh-TW" sz="15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Numbers 6-10</a:t>
                      </a:r>
                      <a:endParaRPr lang="zh-TW" sz="15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/>
                </a:tc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Wingdings" panose="05000000000000000000" pitchFamily="2" charset="2"/>
                        <a:buChar char=""/>
                      </a:pPr>
                      <a:r>
                        <a:rPr lang="zh-TW" sz="15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學會數字與簡單句型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Wingdings" panose="05000000000000000000" pitchFamily="2" charset="2"/>
                        <a:buChar char=""/>
                      </a:pPr>
                      <a:r>
                        <a:rPr lang="zh-TW" sz="15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能進行簡單的加減法</a:t>
                      </a:r>
                      <a:endParaRPr lang="zh-TW" sz="15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/>
                </a:tc>
              </a:tr>
              <a:tr h="762000">
                <a:tc>
                  <a:txBody>
                    <a:bodyPr/>
                    <a:lstStyle/>
                    <a:p>
                      <a:pPr marL="0" lvl="0" indent="0" algn="l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500" kern="100" dirty="0" smtClea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3. Logics </a:t>
                      </a:r>
                      <a:r>
                        <a:rPr lang="zh-TW" sz="1500" kern="100" dirty="0" smtClea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邏輯</a:t>
                      </a:r>
                      <a:endParaRPr lang="zh-TW" sz="15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Week:</a:t>
                      </a:r>
                      <a:endParaRPr lang="zh-TW" sz="15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Monday-Sunday</a:t>
                      </a:r>
                      <a:endParaRPr lang="zh-TW" sz="15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/>
                </a:tc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Wingdings" panose="05000000000000000000" pitchFamily="2" charset="2"/>
                        <a:buChar char=""/>
                      </a:pPr>
                      <a:r>
                        <a:rPr lang="zh-TW" sz="15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學會一周有七天與簡單句型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Wingdings" panose="05000000000000000000" pitchFamily="2" charset="2"/>
                        <a:buChar char=""/>
                      </a:pPr>
                      <a:r>
                        <a:rPr lang="zh-TW" sz="15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能正確將星期排序</a:t>
                      </a:r>
                      <a:endParaRPr lang="zh-TW" sz="15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/>
                </a:tc>
              </a:tr>
              <a:tr h="762000">
                <a:tc>
                  <a:txBody>
                    <a:bodyPr/>
                    <a:lstStyle/>
                    <a:p>
                      <a:pPr marL="0" lvl="0" indent="0" algn="l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500" kern="100" dirty="0" smtClea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4.</a:t>
                      </a:r>
                      <a:r>
                        <a:rPr lang="en-US" sz="1500" kern="100" baseline="0" dirty="0" smtClea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lang="en-US" sz="1500" kern="100" dirty="0" smtClea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Fine Art </a:t>
                      </a:r>
                      <a:r>
                        <a:rPr lang="zh-TW" sz="1500" kern="100" dirty="0" smtClea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美育</a:t>
                      </a:r>
                      <a:endParaRPr lang="zh-TW" sz="15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Colors:</a:t>
                      </a:r>
                      <a:endParaRPr lang="zh-TW" sz="15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red, blue, green, yellow </a:t>
                      </a:r>
                      <a:endParaRPr lang="zh-TW" sz="15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/>
                </a:tc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Wingdings" panose="05000000000000000000" pitchFamily="2" charset="2"/>
                        <a:buChar char=""/>
                      </a:pPr>
                      <a:r>
                        <a:rPr lang="zh-TW" sz="15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學會顏色相關單字與簡單句型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Wingdings" panose="05000000000000000000" pitchFamily="2" charset="2"/>
                        <a:buChar char=""/>
                      </a:pPr>
                      <a:r>
                        <a:rPr lang="zh-TW" sz="15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認識三原色與各顏色可如何混色</a:t>
                      </a:r>
                      <a:endParaRPr lang="zh-TW" sz="15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/>
                </a:tc>
              </a:tr>
              <a:tr h="762000">
                <a:tc>
                  <a:txBody>
                    <a:bodyPr/>
                    <a:lstStyle/>
                    <a:p>
                      <a:pPr marL="0" lvl="0" indent="0" algn="l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500" kern="100" dirty="0" smtClea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5. Body Rhythm </a:t>
                      </a:r>
                      <a:r>
                        <a:rPr lang="en-US" altLang="zh-TW" sz="1500" kern="100" baseline="0" dirty="0" smtClea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lang="zh-TW" sz="1500" kern="100" dirty="0" smtClea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體育</a:t>
                      </a:r>
                      <a:endParaRPr lang="zh-TW" sz="15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Actions:</a:t>
                      </a:r>
                      <a:endParaRPr lang="zh-TW" sz="15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hop, run, jump, climb</a:t>
                      </a:r>
                      <a:endParaRPr lang="zh-TW" sz="15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/>
                </a:tc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Wingdings" panose="05000000000000000000" pitchFamily="2" charset="2"/>
                        <a:buChar char=""/>
                      </a:pPr>
                      <a:r>
                        <a:rPr lang="zh-TW" sz="15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學會動作相關單字與簡單句型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Wingdings" panose="05000000000000000000" pitchFamily="2" charset="2"/>
                        <a:buChar char=""/>
                      </a:pPr>
                      <a:r>
                        <a:rPr lang="zh-TW" sz="15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分類不同動物行為</a:t>
                      </a:r>
                      <a:r>
                        <a:rPr lang="zh-TW" sz="1500" kern="100" dirty="0" smtClea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或體育活動</a:t>
                      </a:r>
                      <a:r>
                        <a:rPr lang="zh-TW" altLang="en-US" sz="1500" kern="100" dirty="0" smtClea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所</a:t>
                      </a:r>
                      <a:r>
                        <a:rPr lang="zh-TW" sz="1500" kern="100" dirty="0" smtClea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運用</a:t>
                      </a:r>
                      <a:r>
                        <a:rPr lang="zh-TW" altLang="en-US" sz="1500" kern="100" dirty="0" smtClea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的</a:t>
                      </a:r>
                      <a:r>
                        <a:rPr lang="zh-TW" sz="1500" kern="100" dirty="0" smtClea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動作</a:t>
                      </a:r>
                      <a:endParaRPr lang="zh-TW" sz="15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/>
                </a:tc>
              </a:tr>
              <a:tr h="762000">
                <a:tc>
                  <a:txBody>
                    <a:bodyPr/>
                    <a:lstStyle/>
                    <a:p>
                      <a:pPr marL="0" lvl="0" indent="0" algn="l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500" kern="100" dirty="0" smtClea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6. Social Studies </a:t>
                      </a:r>
                      <a:r>
                        <a:rPr lang="zh-TW" sz="1500" kern="100" dirty="0" smtClea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社會</a:t>
                      </a:r>
                      <a:endParaRPr lang="zh-TW" sz="15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Recycling:</a:t>
                      </a:r>
                      <a:endParaRPr lang="zh-TW" sz="15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500" kern="100" dirty="0" smtClea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paper</a:t>
                      </a:r>
                      <a:r>
                        <a:rPr lang="en-US" sz="15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, plastic, glass, cans, bottles, recycling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  <a:endParaRPr lang="zh-TW" sz="15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/>
                </a:tc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Wingdings" panose="05000000000000000000" pitchFamily="2" charset="2"/>
                        <a:buChar char=""/>
                      </a:pPr>
                      <a:r>
                        <a:rPr lang="zh-TW" sz="1500" kern="100" dirty="0" smtClea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學會</a:t>
                      </a:r>
                      <a:r>
                        <a:rPr lang="zh-TW" altLang="en-US" sz="1500" kern="100" dirty="0" smtClea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資源</a:t>
                      </a:r>
                      <a:r>
                        <a:rPr lang="zh-TW" sz="1500" kern="100" dirty="0" smtClea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回收</a:t>
                      </a:r>
                      <a:r>
                        <a:rPr lang="zh-TW" sz="15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相關單字與簡單句型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Wingdings" panose="05000000000000000000" pitchFamily="2" charset="2"/>
                        <a:buChar char=""/>
                      </a:pPr>
                      <a:r>
                        <a:rPr lang="zh-TW" sz="15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能分辨回收的標誌並正確將垃圾分類</a:t>
                      </a:r>
                      <a:endParaRPr lang="zh-TW" sz="15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/>
                </a:tc>
              </a:tr>
              <a:tr h="762000">
                <a:tc>
                  <a:txBody>
                    <a:bodyPr/>
                    <a:lstStyle/>
                    <a:p>
                      <a:pPr marL="0" lvl="0" indent="0" algn="l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500" kern="100" dirty="0" smtClea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7. Nature </a:t>
                      </a:r>
                      <a:r>
                        <a:rPr lang="zh-TW" sz="1500" kern="100" dirty="0" smtClea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自然</a:t>
                      </a:r>
                      <a:endParaRPr lang="zh-TW" sz="15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Farm Animals:</a:t>
                      </a:r>
                      <a:endParaRPr lang="zh-TW" sz="15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500" kern="100" dirty="0" smtClea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cow</a:t>
                      </a:r>
                      <a:r>
                        <a:rPr lang="en-US" sz="15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, rooster, horse, sheep</a:t>
                      </a:r>
                      <a:endParaRPr lang="zh-TW" sz="15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/>
                </a:tc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Wingdings" panose="05000000000000000000" pitchFamily="2" charset="2"/>
                        <a:buChar char=""/>
                      </a:pPr>
                      <a:r>
                        <a:rPr lang="zh-TW" sz="15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學會農場動物相關單字與簡單句型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Wingdings" panose="05000000000000000000" pitchFamily="2" charset="2"/>
                        <a:buChar char=""/>
                      </a:pPr>
                      <a:r>
                        <a:rPr lang="zh-TW" sz="15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認識農場動物的食物或知道動物會產出那些東西，如牛奶、雞蛋、羊毛等</a:t>
                      </a:r>
                      <a:endParaRPr lang="zh-TW" sz="15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/>
                </a:tc>
              </a:tr>
              <a:tr h="762000">
                <a:tc>
                  <a:txBody>
                    <a:bodyPr/>
                    <a:lstStyle/>
                    <a:p>
                      <a:pPr marL="0" lvl="0" indent="0" algn="l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500" kern="100" dirty="0" smtClea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8. Science </a:t>
                      </a:r>
                      <a:r>
                        <a:rPr lang="zh-TW" sz="1500" kern="100" dirty="0" smtClea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科學</a:t>
                      </a:r>
                      <a:endParaRPr lang="zh-TW" sz="15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Space:</a:t>
                      </a:r>
                      <a:endParaRPr lang="zh-TW" sz="15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Earth, Moon, Sun, a star, a planet, a rocket</a:t>
                      </a:r>
                      <a:endParaRPr lang="zh-TW" sz="15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/>
                </a:tc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Wingdings" panose="05000000000000000000" pitchFamily="2" charset="2"/>
                        <a:buChar char=""/>
                      </a:pPr>
                      <a:r>
                        <a:rPr lang="zh-TW" sz="15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學會外太空相關單字與簡單句型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Wingdings" panose="05000000000000000000" pitchFamily="2" charset="2"/>
                        <a:buChar char=""/>
                      </a:pPr>
                      <a:r>
                        <a:rPr lang="zh-TW" sz="15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認識太陽與</a:t>
                      </a:r>
                      <a:r>
                        <a:rPr lang="zh-TW" sz="1500" kern="100" dirty="0" smtClea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月亮</a:t>
                      </a:r>
                      <a:r>
                        <a:rPr lang="zh-TW" altLang="en-US" sz="1500" kern="100" dirty="0" smtClea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，</a:t>
                      </a:r>
                      <a:r>
                        <a:rPr lang="zh-TW" sz="1500" kern="100" dirty="0" smtClea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能</a:t>
                      </a:r>
                      <a:r>
                        <a:rPr lang="zh-TW" sz="15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從九大行星中找到地球</a:t>
                      </a:r>
                      <a:endParaRPr lang="zh-TW" sz="15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/>
          <p:nvPr/>
        </p:nvSpPr>
        <p:spPr>
          <a:xfrm>
            <a:off x="1703440" y="-192024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u="sng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AR </a:t>
            </a:r>
            <a:r>
              <a:rPr lang="zh-TW" altLang="en-US" sz="3600" b="1" u="sng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主題</a:t>
            </a:r>
            <a:r>
              <a:rPr lang="zh-TW" altLang="en-US" sz="3600" b="1" u="sng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活動 建議教學流程</a:t>
            </a:r>
            <a:endParaRPr lang="zh-TW" altLang="en-US" sz="3600" b="1" u="sng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" y="1276169"/>
            <a:ext cx="3874998" cy="5481247"/>
          </a:xfrm>
          <a:prstGeom prst="rect">
            <a:avLst/>
          </a:prstGeom>
        </p:spPr>
      </p:pic>
      <p:sp>
        <p:nvSpPr>
          <p:cNvPr id="5" name="向右箭號 4"/>
          <p:cNvSpPr/>
          <p:nvPr/>
        </p:nvSpPr>
        <p:spPr>
          <a:xfrm>
            <a:off x="4825612" y="3879632"/>
            <a:ext cx="1149790" cy="78031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zh-TW" altLang="en-US">
              <a:solidFill>
                <a:prstClr val="white"/>
              </a:solidFill>
              <a:latin typeface="Adobe 繁黑體 Std B"/>
              <a:ea typeface="Adobe 繁黑體 Std B"/>
            </a:endParaRPr>
          </a:p>
        </p:txBody>
      </p:sp>
      <p:graphicFrame>
        <p:nvGraphicFramePr>
          <p:cNvPr id="3" name="資料庫圖表 2"/>
          <p:cNvGraphicFramePr/>
          <p:nvPr/>
        </p:nvGraphicFramePr>
        <p:xfrm>
          <a:off x="5975402" y="2675841"/>
          <a:ext cx="5884366" cy="3358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6638544" y="1977032"/>
            <a:ext cx="3894015" cy="523220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sz="28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教學流程建議 </a:t>
            </a:r>
            <a:r>
              <a:rPr lang="en-US" altLang="zh-TW" sz="2000" b="1" u="sng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(40</a:t>
            </a:r>
            <a:r>
              <a:rPr lang="zh-TW" altLang="en-US" sz="2000" b="1" u="sng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分鐘</a:t>
            </a:r>
            <a:r>
              <a:rPr lang="en-US" altLang="zh-TW" sz="2000" b="1" u="sng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TW" altLang="en-US" sz="2000" b="1" u="sng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課</a:t>
            </a:r>
            <a:r>
              <a:rPr lang="en-US" altLang="zh-TW" sz="2000" b="1" u="sng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endParaRPr lang="zh-TW" altLang="en-US" sz="2000" b="1" u="sng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5402" y="1920769"/>
            <a:ext cx="635746" cy="6357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/>
          <p:cNvSpPr txBox="1"/>
          <p:nvPr/>
        </p:nvSpPr>
        <p:spPr>
          <a:xfrm>
            <a:off x="515024" y="5370472"/>
            <a:ext cx="1158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APP </a:t>
            </a:r>
            <a:r>
              <a:rPr lang="zh-TW" altLang="en-US" sz="1600" b="1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首頁</a:t>
            </a:r>
            <a:endParaRPr lang="en-US" altLang="zh-TW" sz="1600" b="1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688337" y="5405597"/>
            <a:ext cx="1885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點選 幼兒八大智能</a:t>
            </a:r>
            <a:endParaRPr lang="en-US" altLang="zh-TW" sz="1600" b="1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5588508" y="5399621"/>
            <a:ext cx="10253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圖解字典</a:t>
            </a:r>
            <a:endParaRPr lang="en-US" altLang="zh-TW" sz="1600" b="1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7" name="標題 1"/>
          <p:cNvSpPr>
            <a:spLocks noGrp="1"/>
          </p:cNvSpPr>
          <p:nvPr>
            <p:ph type="title"/>
          </p:nvPr>
        </p:nvSpPr>
        <p:spPr>
          <a:xfrm>
            <a:off x="1868032" y="151810"/>
            <a:ext cx="8543925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sz="3600" b="1" u="sng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雙語智慧校園</a:t>
            </a:r>
            <a:r>
              <a:rPr lang="en-US" altLang="zh-TW" sz="3600" b="1" u="sng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APP</a:t>
            </a:r>
            <a:r>
              <a:rPr lang="zh-TW" altLang="en-US" sz="3600" b="1" u="sng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zh-TW" altLang="en-US" sz="3600" b="1" u="sng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7832192" y="5399621"/>
            <a:ext cx="1229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AR </a:t>
            </a:r>
            <a:r>
              <a:rPr lang="zh-TW" altLang="en-US" sz="1600" b="1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多媒體</a:t>
            </a:r>
            <a:endParaRPr lang="en-US" altLang="zh-TW" sz="1600" b="1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0241390" y="5399621"/>
            <a:ext cx="1229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探索任務</a:t>
            </a:r>
            <a:endParaRPr lang="en-US" altLang="zh-TW" sz="1600" b="1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69" y="1356276"/>
            <a:ext cx="2176216" cy="3870762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006" y="1421618"/>
            <a:ext cx="1758212" cy="3805419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016" y="1421619"/>
            <a:ext cx="2139479" cy="3805419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907" y="1421619"/>
            <a:ext cx="2142195" cy="3810250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267" y="1428197"/>
            <a:ext cx="2135781" cy="3798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707727" y="-190138"/>
            <a:ext cx="9720072" cy="1499616"/>
          </a:xfrm>
        </p:spPr>
        <p:txBody>
          <a:bodyPr>
            <a:normAutofit/>
          </a:bodyPr>
          <a:lstStyle/>
          <a:p>
            <a:r>
              <a:rPr kumimoji="1" lang="zh-TW" altLang="en-US" sz="4000" b="1" u="sng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服務內容 </a:t>
            </a:r>
            <a:endParaRPr kumimoji="1" lang="zh-TW" altLang="en-US" sz="4000" b="1" u="sng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aphicFrame>
        <p:nvGraphicFramePr>
          <p:cNvPr id="6" name="資料庫圖表 5"/>
          <p:cNvGraphicFramePr/>
          <p:nvPr/>
        </p:nvGraphicFramePr>
        <p:xfrm>
          <a:off x="1195393" y="1119339"/>
          <a:ext cx="9135914" cy="547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圖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9831" y="1499616"/>
            <a:ext cx="3042951" cy="228824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7067" r="3175" b="34267"/>
          <a:stretch>
            <a:fillRect/>
          </a:stretch>
        </p:blipFill>
        <p:spPr>
          <a:xfrm>
            <a:off x="168856" y="1171959"/>
            <a:ext cx="2980944" cy="1587589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7" t="10726" r="18363" b="467"/>
          <a:stretch>
            <a:fillRect/>
          </a:stretch>
        </p:blipFill>
        <p:spPr>
          <a:xfrm>
            <a:off x="168856" y="4254971"/>
            <a:ext cx="3237084" cy="242321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09831" y="4196142"/>
            <a:ext cx="1422383" cy="25300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2575689" y="1754124"/>
            <a:ext cx="7153527" cy="4098035"/>
            <a:chOff x="2946" y="4383"/>
            <a:chExt cx="8508" cy="3843"/>
          </a:xfrm>
        </p:grpSpPr>
        <p:sp>
          <p:nvSpPr>
            <p:cNvPr id="37" name="任意多边形: 形状 36"/>
            <p:cNvSpPr/>
            <p:nvPr>
              <p:custDataLst>
                <p:tags r:id="rId2"/>
              </p:custDataLst>
            </p:nvPr>
          </p:nvSpPr>
          <p:spPr>
            <a:xfrm>
              <a:off x="2946" y="5658"/>
              <a:ext cx="2839" cy="1253"/>
            </a:xfrm>
            <a:custGeom>
              <a:avLst/>
              <a:gdLst>
                <a:gd name="connsiteX0" fmla="*/ 266701 w 2403476"/>
                <a:gd name="connsiteY0" fmla="*/ 0 h 1061318"/>
                <a:gd name="connsiteX1" fmla="*/ 2403476 w 2403476"/>
                <a:gd name="connsiteY1" fmla="*/ 0 h 1061318"/>
                <a:gd name="connsiteX2" fmla="*/ 2403476 w 2403476"/>
                <a:gd name="connsiteY2" fmla="*/ 266700 h 1061318"/>
                <a:gd name="connsiteX3" fmla="*/ 2403465 w 2403476"/>
                <a:gd name="connsiteY3" fmla="*/ 266809 h 1061318"/>
                <a:gd name="connsiteX4" fmla="*/ 2403465 w 2403476"/>
                <a:gd name="connsiteY4" fmla="*/ 1061318 h 1061318"/>
                <a:gd name="connsiteX5" fmla="*/ 0 w 2403476"/>
                <a:gd name="connsiteY5" fmla="*/ 1061318 h 1061318"/>
                <a:gd name="connsiteX6" fmla="*/ 0 w 2403476"/>
                <a:gd name="connsiteY6" fmla="*/ 266699 h 1061318"/>
                <a:gd name="connsiteX7" fmla="*/ 1 w 2403476"/>
                <a:gd name="connsiteY7" fmla="*/ 266699 h 1061318"/>
                <a:gd name="connsiteX8" fmla="*/ 5420 w 2403476"/>
                <a:gd name="connsiteY8" fmla="*/ 212951 h 1061318"/>
                <a:gd name="connsiteX9" fmla="*/ 266701 w 2403476"/>
                <a:gd name="connsiteY9" fmla="*/ 0 h 106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03476" h="1061318">
                  <a:moveTo>
                    <a:pt x="266701" y="0"/>
                  </a:moveTo>
                  <a:lnTo>
                    <a:pt x="2403476" y="0"/>
                  </a:lnTo>
                  <a:lnTo>
                    <a:pt x="2403476" y="266700"/>
                  </a:lnTo>
                  <a:lnTo>
                    <a:pt x="2403465" y="266809"/>
                  </a:lnTo>
                  <a:lnTo>
                    <a:pt x="2403465" y="1061318"/>
                  </a:lnTo>
                  <a:lnTo>
                    <a:pt x="0" y="1061318"/>
                  </a:lnTo>
                  <a:lnTo>
                    <a:pt x="0" y="266699"/>
                  </a:lnTo>
                  <a:lnTo>
                    <a:pt x="1" y="266699"/>
                  </a:lnTo>
                  <a:lnTo>
                    <a:pt x="5420" y="212951"/>
                  </a:lnTo>
                  <a:cubicBezTo>
                    <a:pt x="30288" y="91420"/>
                    <a:pt x="137819" y="0"/>
                    <a:pt x="266701" y="0"/>
                  </a:cubicBezTo>
                  <a:close/>
                </a:path>
              </a:pathLst>
            </a:custGeom>
            <a:solidFill>
              <a:srgbClr val="F2F056"/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 sz="1015"/>
            </a:p>
          </p:txBody>
        </p:sp>
        <p:sp>
          <p:nvSpPr>
            <p:cNvPr id="5" name="矩形: 对角圆角 3"/>
            <p:cNvSpPr/>
            <p:nvPr>
              <p:custDataLst>
                <p:tags r:id="rId3"/>
              </p:custDataLst>
            </p:nvPr>
          </p:nvSpPr>
          <p:spPr>
            <a:xfrm>
              <a:off x="2946" y="6599"/>
              <a:ext cx="2839" cy="630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 sz="1015"/>
            </a:p>
          </p:txBody>
        </p:sp>
        <p:sp>
          <p:nvSpPr>
            <p:cNvPr id="11" name="文本框 10"/>
            <p:cNvSpPr txBox="1"/>
            <p:nvPr>
              <p:custDataLst>
                <p:tags r:id="rId4"/>
              </p:custDataLst>
            </p:nvPr>
          </p:nvSpPr>
          <p:spPr>
            <a:xfrm>
              <a:off x="3008" y="7399"/>
              <a:ext cx="2396" cy="827"/>
            </a:xfrm>
            <a:prstGeom prst="rect">
              <a:avLst/>
            </a:prstGeom>
            <a:noFill/>
          </p:spPr>
          <p:txBody>
            <a:bodyPr wrap="square" lIns="50631" tIns="26328" rIns="50631" bIns="26328" rtlCol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zh-TW" altLang="en-US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 panose="020B0503020204020204" pitchFamily="34" charset="-122"/>
                  <a:sym typeface="DengXian" panose="02010600030101010101" charset="-122"/>
                </a:rPr>
                <a:t>認識自己</a:t>
              </a:r>
              <a:endParaRPr lang="zh-TW" altLang="zh-CN" b="1" dirty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DengXian" panose="02010600030101010101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b="1" dirty="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 panose="020B0503020204020204" pitchFamily="34" charset="-122"/>
                  <a:sym typeface="Arial" panose="020B0604020202020204" pitchFamily="34" charset="0"/>
                </a:rPr>
                <a:t>26</a:t>
              </a:r>
              <a:r>
                <a:rPr lang="zh-CN" altLang="en-US" b="1" dirty="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 panose="020B0503020204020204" pitchFamily="34" charset="-122"/>
                  <a:sym typeface="Arial" panose="020B0604020202020204" pitchFamily="34" charset="0"/>
                </a:rPr>
                <a:t>個字母認知</a:t>
              </a:r>
              <a:endPara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Arial" panose="020B0604020202020204" pitchFamily="34" charset="0"/>
              </a:endParaRPr>
            </a:p>
            <a:p>
              <a:pPr algn="ctr">
                <a:lnSpc>
                  <a:spcPct val="170000"/>
                </a:lnSpc>
              </a:pPr>
              <a:endParaRPr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endParaRPr lang="zh-CN" altLang="en-US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5"/>
              </p:custDataLst>
            </p:nvPr>
          </p:nvSpPr>
          <p:spPr>
            <a:xfrm>
              <a:off x="3188" y="6642"/>
              <a:ext cx="2265" cy="545"/>
            </a:xfrm>
            <a:prstGeom prst="rect">
              <a:avLst/>
            </a:prstGeom>
            <a:noFill/>
          </p:spPr>
          <p:txBody>
            <a:bodyPr wrap="square" lIns="50631" tIns="26328" rIns="50631" bIns="26328" rtlCol="0">
              <a:normAutofit/>
            </a:bodyPr>
            <a:lstStyle/>
            <a:p>
              <a:r>
                <a:rPr lang="zh-TW" altLang="en-US" b="1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日常生活主題</a:t>
              </a:r>
              <a:endParaRPr lang="zh-TW" altLang="zh-CN" b="1" dirty="0">
                <a:solidFill>
                  <a:schemeClr val="bg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1" name="文本框 40"/>
            <p:cNvSpPr txBox="1"/>
            <p:nvPr>
              <p:custDataLst>
                <p:tags r:id="rId6"/>
              </p:custDataLst>
            </p:nvPr>
          </p:nvSpPr>
          <p:spPr>
            <a:xfrm>
              <a:off x="3188" y="5909"/>
              <a:ext cx="2036" cy="545"/>
            </a:xfrm>
            <a:prstGeom prst="rect">
              <a:avLst/>
            </a:prstGeom>
            <a:noFill/>
          </p:spPr>
          <p:txBody>
            <a:bodyPr wrap="square" lIns="50631" tIns="26328" rIns="50631" bIns="26328" rtlCol="0">
              <a:noAutofit/>
            </a:bodyPr>
            <a:lstStyle/>
            <a:p>
              <a:r>
                <a:rPr lang="en-US" altLang="zh-CN" sz="2400" b="1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B1-B2</a:t>
              </a:r>
            </a:p>
          </p:txBody>
        </p:sp>
        <p:cxnSp>
          <p:nvCxnSpPr>
            <p:cNvPr id="10" name="直接连接符 9"/>
            <p:cNvCxnSpPr/>
            <p:nvPr>
              <p:custDataLst>
                <p:tags r:id="rId7"/>
              </p:custDataLst>
            </p:nvPr>
          </p:nvCxnSpPr>
          <p:spPr>
            <a:xfrm>
              <a:off x="5785" y="6600"/>
              <a:ext cx="0" cy="1276"/>
            </a:xfrm>
            <a:prstGeom prst="line">
              <a:avLst/>
            </a:prstGeom>
            <a:ln>
              <a:solidFill>
                <a:srgbClr val="000000">
                  <a:lumMod val="25000"/>
                  <a:lumOff val="75000"/>
                </a:srgbClr>
              </a:solidFill>
              <a:prstDash val="dash"/>
            </a:ln>
          </p:spPr>
          <p:style>
            <a:lnRef idx="1">
              <a:srgbClr val="1F74AD"/>
            </a:lnRef>
            <a:fillRef idx="0">
              <a:srgbClr val="1F74AD"/>
            </a:fillRef>
            <a:effectRef idx="0">
              <a:srgbClr val="1F74AD"/>
            </a:effectRef>
            <a:fontRef idx="minor">
              <a:srgbClr val="000000"/>
            </a:fontRef>
          </p:style>
        </p:cxnSp>
        <p:cxnSp>
          <p:nvCxnSpPr>
            <p:cNvPr id="12" name="直接连接符 11"/>
            <p:cNvCxnSpPr/>
            <p:nvPr>
              <p:custDataLst>
                <p:tags r:id="rId8"/>
              </p:custDataLst>
            </p:nvPr>
          </p:nvCxnSpPr>
          <p:spPr>
            <a:xfrm>
              <a:off x="8618" y="5970"/>
              <a:ext cx="0" cy="1276"/>
            </a:xfrm>
            <a:prstGeom prst="line">
              <a:avLst/>
            </a:prstGeom>
            <a:ln>
              <a:solidFill>
                <a:srgbClr val="000000">
                  <a:lumMod val="25000"/>
                  <a:lumOff val="75000"/>
                </a:srgbClr>
              </a:solidFill>
              <a:prstDash val="dash"/>
            </a:ln>
          </p:spPr>
          <p:style>
            <a:lnRef idx="1">
              <a:srgbClr val="1F74AD"/>
            </a:lnRef>
            <a:fillRef idx="0">
              <a:srgbClr val="1F74AD"/>
            </a:fillRef>
            <a:effectRef idx="0">
              <a:srgbClr val="1F74AD"/>
            </a:effectRef>
            <a:fontRef idx="minor">
              <a:srgbClr val="000000"/>
            </a:fontRef>
          </p:style>
        </p:cxnSp>
        <p:sp>
          <p:nvSpPr>
            <p:cNvPr id="13" name="任意多边形: 形状 12"/>
            <p:cNvSpPr/>
            <p:nvPr>
              <p:custDataLst>
                <p:tags r:id="rId9"/>
              </p:custDataLst>
            </p:nvPr>
          </p:nvSpPr>
          <p:spPr>
            <a:xfrm>
              <a:off x="5779" y="5020"/>
              <a:ext cx="2839" cy="1253"/>
            </a:xfrm>
            <a:custGeom>
              <a:avLst/>
              <a:gdLst>
                <a:gd name="connsiteX0" fmla="*/ 266701 w 2403476"/>
                <a:gd name="connsiteY0" fmla="*/ 0 h 1061318"/>
                <a:gd name="connsiteX1" fmla="*/ 2403476 w 2403476"/>
                <a:gd name="connsiteY1" fmla="*/ 0 h 1061318"/>
                <a:gd name="connsiteX2" fmla="*/ 2403476 w 2403476"/>
                <a:gd name="connsiteY2" fmla="*/ 266700 h 1061318"/>
                <a:gd name="connsiteX3" fmla="*/ 2403465 w 2403476"/>
                <a:gd name="connsiteY3" fmla="*/ 266809 h 1061318"/>
                <a:gd name="connsiteX4" fmla="*/ 2403465 w 2403476"/>
                <a:gd name="connsiteY4" fmla="*/ 1061318 h 1061318"/>
                <a:gd name="connsiteX5" fmla="*/ 0 w 2403476"/>
                <a:gd name="connsiteY5" fmla="*/ 1061318 h 1061318"/>
                <a:gd name="connsiteX6" fmla="*/ 0 w 2403476"/>
                <a:gd name="connsiteY6" fmla="*/ 266699 h 1061318"/>
                <a:gd name="connsiteX7" fmla="*/ 1 w 2403476"/>
                <a:gd name="connsiteY7" fmla="*/ 266699 h 1061318"/>
                <a:gd name="connsiteX8" fmla="*/ 5420 w 2403476"/>
                <a:gd name="connsiteY8" fmla="*/ 212951 h 1061318"/>
                <a:gd name="connsiteX9" fmla="*/ 266701 w 2403476"/>
                <a:gd name="connsiteY9" fmla="*/ 0 h 106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03476" h="1061318">
                  <a:moveTo>
                    <a:pt x="266701" y="0"/>
                  </a:moveTo>
                  <a:lnTo>
                    <a:pt x="2403476" y="0"/>
                  </a:lnTo>
                  <a:lnTo>
                    <a:pt x="2403476" y="266700"/>
                  </a:lnTo>
                  <a:lnTo>
                    <a:pt x="2403465" y="266809"/>
                  </a:lnTo>
                  <a:lnTo>
                    <a:pt x="2403465" y="1061318"/>
                  </a:lnTo>
                  <a:lnTo>
                    <a:pt x="0" y="1061318"/>
                  </a:lnTo>
                  <a:lnTo>
                    <a:pt x="0" y="266699"/>
                  </a:lnTo>
                  <a:lnTo>
                    <a:pt x="1" y="266699"/>
                  </a:lnTo>
                  <a:lnTo>
                    <a:pt x="5420" y="212951"/>
                  </a:lnTo>
                  <a:cubicBezTo>
                    <a:pt x="30288" y="91420"/>
                    <a:pt x="137819" y="0"/>
                    <a:pt x="266701" y="0"/>
                  </a:cubicBezTo>
                  <a:close/>
                </a:path>
              </a:pathLst>
            </a:custGeom>
            <a:solidFill>
              <a:srgbClr val="3498DB">
                <a:lumMod val="60000"/>
                <a:lumOff val="40000"/>
              </a:srgbClr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 sz="1015"/>
            </a:p>
          </p:txBody>
        </p:sp>
        <p:sp>
          <p:nvSpPr>
            <p:cNvPr id="14" name="矩形: 对角圆角 13"/>
            <p:cNvSpPr/>
            <p:nvPr>
              <p:custDataLst>
                <p:tags r:id="rId10"/>
              </p:custDataLst>
            </p:nvPr>
          </p:nvSpPr>
          <p:spPr>
            <a:xfrm>
              <a:off x="5779" y="5962"/>
              <a:ext cx="2839" cy="630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3498DB"/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 sz="1015"/>
            </a:p>
          </p:txBody>
        </p:sp>
        <p:sp>
          <p:nvSpPr>
            <p:cNvPr id="15" name="文本框 14"/>
            <p:cNvSpPr txBox="1"/>
            <p:nvPr>
              <p:custDataLst>
                <p:tags r:id="rId11"/>
              </p:custDataLst>
            </p:nvPr>
          </p:nvSpPr>
          <p:spPr>
            <a:xfrm>
              <a:off x="6021" y="6808"/>
              <a:ext cx="2396" cy="827"/>
            </a:xfrm>
            <a:prstGeom prst="rect">
              <a:avLst/>
            </a:prstGeom>
            <a:noFill/>
          </p:spPr>
          <p:txBody>
            <a:bodyPr wrap="square" lIns="50631" tIns="26328" rIns="50631" bIns="26328" rtlCol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zh-TW" altLang="en-US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 panose="020B0503020204020204" pitchFamily="34" charset="-122"/>
                  <a:sym typeface="DengXian" panose="02010600030101010101" charset="-122"/>
                </a:rPr>
                <a:t>與人溝通</a:t>
              </a:r>
              <a:endParaRPr lang="zh-TW" altLang="zh-CN" b="1" dirty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DengXian" panose="02010600030101010101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TW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 panose="020B0503020204020204" pitchFamily="34" charset="-122"/>
                  <a:sym typeface="DengXian" panose="02010600030101010101" charset="-122"/>
                </a:rPr>
                <a:t>26</a:t>
              </a:r>
              <a:r>
                <a:rPr lang="zh-TW" altLang="en-US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 panose="020B0503020204020204" pitchFamily="34" charset="-122"/>
                  <a:sym typeface="DengXian" panose="02010600030101010101" charset="-122"/>
                </a:rPr>
                <a:t>個字母發音</a:t>
              </a:r>
            </a:p>
          </p:txBody>
        </p:sp>
        <p:sp>
          <p:nvSpPr>
            <p:cNvPr id="16" name="文本框 15"/>
            <p:cNvSpPr txBox="1"/>
            <p:nvPr>
              <p:custDataLst>
                <p:tags r:id="rId12"/>
              </p:custDataLst>
            </p:nvPr>
          </p:nvSpPr>
          <p:spPr>
            <a:xfrm>
              <a:off x="6021" y="6004"/>
              <a:ext cx="2396" cy="545"/>
            </a:xfrm>
            <a:prstGeom prst="rect">
              <a:avLst/>
            </a:prstGeom>
            <a:noFill/>
          </p:spPr>
          <p:txBody>
            <a:bodyPr wrap="square" lIns="50631" tIns="26328" rIns="50631" bIns="26328" rtlCol="0">
              <a:normAutofit/>
            </a:bodyPr>
            <a:lstStyle/>
            <a:p>
              <a:r>
                <a:rPr lang="zh-TW" altLang="en-US" b="1" dirty="0">
                  <a:solidFill>
                    <a:sysClr val="window" lastClr="FFFF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太空生活主題</a:t>
              </a:r>
            </a:p>
          </p:txBody>
        </p:sp>
        <p:sp>
          <p:nvSpPr>
            <p:cNvPr id="17" name="文本框 16"/>
            <p:cNvSpPr txBox="1"/>
            <p:nvPr>
              <p:custDataLst>
                <p:tags r:id="rId13"/>
              </p:custDataLst>
            </p:nvPr>
          </p:nvSpPr>
          <p:spPr>
            <a:xfrm>
              <a:off x="6021" y="5271"/>
              <a:ext cx="1403" cy="545"/>
            </a:xfrm>
            <a:prstGeom prst="rect">
              <a:avLst/>
            </a:prstGeom>
            <a:noFill/>
          </p:spPr>
          <p:txBody>
            <a:bodyPr wrap="square" lIns="50631" tIns="26328" rIns="50631" bIns="26328" rtlCol="0">
              <a:noAutofit/>
            </a:bodyPr>
            <a:lstStyle/>
            <a:p>
              <a:r>
                <a:rPr lang="en-US" altLang="zh-CN" sz="2400" b="1" dirty="0">
                  <a:solidFill>
                    <a:sysClr val="window" lastClr="FFFF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B3-B4</a:t>
              </a:r>
            </a:p>
          </p:txBody>
        </p:sp>
        <p:sp>
          <p:nvSpPr>
            <p:cNvPr id="27" name="任意多边形: 形状 26"/>
            <p:cNvSpPr/>
            <p:nvPr>
              <p:custDataLst>
                <p:tags r:id="rId14"/>
              </p:custDataLst>
            </p:nvPr>
          </p:nvSpPr>
          <p:spPr>
            <a:xfrm>
              <a:off x="8615" y="4383"/>
              <a:ext cx="2839" cy="1253"/>
            </a:xfrm>
            <a:custGeom>
              <a:avLst/>
              <a:gdLst>
                <a:gd name="connsiteX0" fmla="*/ 266701 w 2403476"/>
                <a:gd name="connsiteY0" fmla="*/ 0 h 1061318"/>
                <a:gd name="connsiteX1" fmla="*/ 2403476 w 2403476"/>
                <a:gd name="connsiteY1" fmla="*/ 0 h 1061318"/>
                <a:gd name="connsiteX2" fmla="*/ 2403476 w 2403476"/>
                <a:gd name="connsiteY2" fmla="*/ 266700 h 1061318"/>
                <a:gd name="connsiteX3" fmla="*/ 2403465 w 2403476"/>
                <a:gd name="connsiteY3" fmla="*/ 266809 h 1061318"/>
                <a:gd name="connsiteX4" fmla="*/ 2403465 w 2403476"/>
                <a:gd name="connsiteY4" fmla="*/ 1061318 h 1061318"/>
                <a:gd name="connsiteX5" fmla="*/ 0 w 2403476"/>
                <a:gd name="connsiteY5" fmla="*/ 1061318 h 1061318"/>
                <a:gd name="connsiteX6" fmla="*/ 0 w 2403476"/>
                <a:gd name="connsiteY6" fmla="*/ 266699 h 1061318"/>
                <a:gd name="connsiteX7" fmla="*/ 1 w 2403476"/>
                <a:gd name="connsiteY7" fmla="*/ 266699 h 1061318"/>
                <a:gd name="connsiteX8" fmla="*/ 5420 w 2403476"/>
                <a:gd name="connsiteY8" fmla="*/ 212951 h 1061318"/>
                <a:gd name="connsiteX9" fmla="*/ 266701 w 2403476"/>
                <a:gd name="connsiteY9" fmla="*/ 0 h 106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03476" h="1061318">
                  <a:moveTo>
                    <a:pt x="266701" y="0"/>
                  </a:moveTo>
                  <a:lnTo>
                    <a:pt x="2403476" y="0"/>
                  </a:lnTo>
                  <a:lnTo>
                    <a:pt x="2403476" y="266700"/>
                  </a:lnTo>
                  <a:lnTo>
                    <a:pt x="2403465" y="266809"/>
                  </a:lnTo>
                  <a:lnTo>
                    <a:pt x="2403465" y="1061318"/>
                  </a:lnTo>
                  <a:lnTo>
                    <a:pt x="0" y="1061318"/>
                  </a:lnTo>
                  <a:lnTo>
                    <a:pt x="0" y="266699"/>
                  </a:lnTo>
                  <a:lnTo>
                    <a:pt x="1" y="266699"/>
                  </a:lnTo>
                  <a:lnTo>
                    <a:pt x="5420" y="212951"/>
                  </a:lnTo>
                  <a:cubicBezTo>
                    <a:pt x="30288" y="91420"/>
                    <a:pt x="137819" y="0"/>
                    <a:pt x="266701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 sz="1015"/>
            </a:p>
          </p:txBody>
        </p:sp>
        <p:sp>
          <p:nvSpPr>
            <p:cNvPr id="28" name="矩形: 对角圆角 27"/>
            <p:cNvSpPr/>
            <p:nvPr>
              <p:custDataLst>
                <p:tags r:id="rId15"/>
              </p:custDataLst>
            </p:nvPr>
          </p:nvSpPr>
          <p:spPr>
            <a:xfrm>
              <a:off x="8615" y="5324"/>
              <a:ext cx="2839" cy="630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 sz="1015"/>
            </a:p>
          </p:txBody>
        </p:sp>
        <p:sp>
          <p:nvSpPr>
            <p:cNvPr id="29" name="文本框 28"/>
            <p:cNvSpPr txBox="1"/>
            <p:nvPr>
              <p:custDataLst>
                <p:tags r:id="rId16"/>
              </p:custDataLst>
            </p:nvPr>
          </p:nvSpPr>
          <p:spPr>
            <a:xfrm>
              <a:off x="8857" y="6171"/>
              <a:ext cx="2396" cy="827"/>
            </a:xfrm>
            <a:prstGeom prst="rect">
              <a:avLst/>
            </a:prstGeom>
            <a:noFill/>
          </p:spPr>
          <p:txBody>
            <a:bodyPr wrap="square" lIns="50631" tIns="26328" rIns="50631" bIns="26328" rtlCol="0">
              <a:noAutofit/>
            </a:bodyPr>
            <a:lstStyle/>
            <a:p>
              <a:pPr lvl="0" algn="l">
                <a:lnSpc>
                  <a:spcPct val="150000"/>
                </a:lnSpc>
                <a:buClrTx/>
                <a:buSzTx/>
                <a:buFontTx/>
              </a:pPr>
              <a:r>
                <a:rPr lang="zh-TW" altLang="en-US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 panose="020B0503020204020204" pitchFamily="34" charset="-122"/>
                  <a:sym typeface="DengXian" panose="02010600030101010101" charset="-122"/>
                </a:rPr>
                <a:t>成長超越</a:t>
              </a:r>
              <a:endParaRPr lang="zh-TW" altLang="zh-CN" b="1" dirty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DengXian" panose="02010600030101010101" charset="-122"/>
              </a:endParaRPr>
            </a:p>
            <a:p>
              <a:pPr lvl="0" algn="l">
                <a:lnSpc>
                  <a:spcPct val="150000"/>
                </a:lnSpc>
                <a:buClrTx/>
                <a:buSzTx/>
                <a:buFontTx/>
              </a:pPr>
              <a:r>
                <a:rPr lang="zh-TW" altLang="en-US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 panose="020B0503020204020204" pitchFamily="34" charset="-122"/>
                  <a:sym typeface="DengXian" panose="02010600030101010101" charset="-122"/>
                </a:rPr>
                <a:t>自然拼讀</a:t>
              </a:r>
              <a:endParaRPr lang="zh-TW" altLang="zh-CN" b="1" dirty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DengXian" panose="02010600030101010101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7"/>
              </p:custDataLst>
            </p:nvPr>
          </p:nvSpPr>
          <p:spPr>
            <a:xfrm>
              <a:off x="8857" y="5366"/>
              <a:ext cx="2243" cy="545"/>
            </a:xfrm>
            <a:prstGeom prst="rect">
              <a:avLst/>
            </a:prstGeom>
            <a:noFill/>
          </p:spPr>
          <p:txBody>
            <a:bodyPr wrap="square" lIns="50631" tIns="26328" rIns="50631" bIns="26328" rtlCol="0">
              <a:normAutofit/>
            </a:bodyPr>
            <a:lstStyle/>
            <a:p>
              <a:r>
                <a:rPr lang="zh-TW" altLang="en-US" b="1" dirty="0">
                  <a:solidFill>
                    <a:sysClr val="window" lastClr="FFFF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未來世界主題</a:t>
              </a:r>
            </a:p>
          </p:txBody>
        </p:sp>
        <p:sp>
          <p:nvSpPr>
            <p:cNvPr id="31" name="文本框 30"/>
            <p:cNvSpPr txBox="1"/>
            <p:nvPr>
              <p:custDataLst>
                <p:tags r:id="rId18"/>
              </p:custDataLst>
            </p:nvPr>
          </p:nvSpPr>
          <p:spPr>
            <a:xfrm>
              <a:off x="8857" y="4633"/>
              <a:ext cx="1403" cy="545"/>
            </a:xfrm>
            <a:prstGeom prst="rect">
              <a:avLst/>
            </a:prstGeom>
            <a:noFill/>
          </p:spPr>
          <p:txBody>
            <a:bodyPr wrap="square" lIns="50631" tIns="26328" rIns="50631" bIns="26328" rtlCol="0">
              <a:noAutofit/>
            </a:bodyPr>
            <a:lstStyle/>
            <a:p>
              <a:r>
                <a:rPr lang="en-US" altLang="zh-CN" sz="2400" b="1" dirty="0">
                  <a:solidFill>
                    <a:sysClr val="window" lastClr="FFFF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B5-B6</a:t>
              </a:r>
            </a:p>
          </p:txBody>
        </p:sp>
      </p:grpSp>
      <p:sp>
        <p:nvSpPr>
          <p:cNvPr id="18" name="圆角矩形 17"/>
          <p:cNvSpPr/>
          <p:nvPr/>
        </p:nvSpPr>
        <p:spPr>
          <a:xfrm>
            <a:off x="1875282" y="1230883"/>
            <a:ext cx="2102076" cy="718319"/>
          </a:xfrm>
          <a:prstGeom prst="roundRect">
            <a:avLst/>
          </a:prstGeom>
          <a:solidFill>
            <a:srgbClr val="7B6C7F"/>
          </a:solidFill>
          <a:ln>
            <a:solidFill>
              <a:srgbClr val="7B6C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全套共</a:t>
            </a:r>
            <a:r>
              <a:rPr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6</a:t>
            </a: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冊</a:t>
            </a:r>
            <a:endParaRPr lang="en-US" altLang="zh-CN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圓角矩形 2"/>
          <p:cNvSpPr/>
          <p:nvPr/>
        </p:nvSpPr>
        <p:spPr>
          <a:xfrm>
            <a:off x="3194384" y="2615216"/>
            <a:ext cx="978284" cy="3897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小班</a:t>
            </a:r>
          </a:p>
        </p:txBody>
      </p:sp>
      <p:sp>
        <p:nvSpPr>
          <p:cNvPr id="23" name="圓角矩形 22"/>
          <p:cNvSpPr/>
          <p:nvPr/>
        </p:nvSpPr>
        <p:spPr>
          <a:xfrm>
            <a:off x="5308192" y="2022346"/>
            <a:ext cx="978284" cy="3897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中班</a:t>
            </a:r>
          </a:p>
        </p:txBody>
      </p:sp>
      <p:sp>
        <p:nvSpPr>
          <p:cNvPr id="24" name="圓角矩形 23"/>
          <p:cNvSpPr/>
          <p:nvPr/>
        </p:nvSpPr>
        <p:spPr>
          <a:xfrm>
            <a:off x="7645672" y="1397072"/>
            <a:ext cx="978284" cy="3897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大班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368960" y="641857"/>
            <a:ext cx="7886700" cy="1325563"/>
          </a:xfrm>
        </p:spPr>
        <p:txBody>
          <a:bodyPr>
            <a:normAutofit/>
          </a:bodyPr>
          <a:lstStyle/>
          <a:p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幼兒最重要的事</a:t>
            </a:r>
          </a:p>
        </p:txBody>
      </p:sp>
      <p:sp>
        <p:nvSpPr>
          <p:cNvPr id="4" name="矩形 3"/>
          <p:cNvSpPr/>
          <p:nvPr/>
        </p:nvSpPr>
        <p:spPr>
          <a:xfrm>
            <a:off x="1161228" y="3090173"/>
            <a:ext cx="1064672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altLang="zh-TW" sz="36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Play</a:t>
            </a:r>
            <a:r>
              <a:rPr lang="en-US" altLang="zh-TW" sz="32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is the leading source of development in the early years. (</a:t>
            </a:r>
            <a:r>
              <a:rPr lang="en-US" altLang="zh-TW" sz="3200" dirty="0" err="1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Vygotsky</a:t>
            </a:r>
            <a:r>
              <a:rPr lang="en-US" altLang="zh-TW" sz="32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, 1933) </a:t>
            </a:r>
          </a:p>
        </p:txBody>
      </p:sp>
      <p:sp>
        <p:nvSpPr>
          <p:cNvPr id="5" name="矩形 4"/>
          <p:cNvSpPr/>
          <p:nvPr/>
        </p:nvSpPr>
        <p:spPr>
          <a:xfrm>
            <a:off x="1157020" y="4338171"/>
            <a:ext cx="86514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altLang="zh-TW" sz="36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Play</a:t>
            </a:r>
            <a:r>
              <a:rPr lang="en-US" altLang="zh-TW" sz="32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is the highest form of research. (Albert Einstein</a:t>
            </a:r>
            <a:r>
              <a:rPr lang="en-US" altLang="zh-TW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endParaRPr lang="zh-TW" altLang="en-US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157020" y="2205631"/>
            <a:ext cx="9421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altLang="zh-TW" sz="36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Play</a:t>
            </a:r>
            <a:r>
              <a:rPr lang="en-US" altLang="zh-TW" sz="32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is the work of children. (Piaget, 1962)</a:t>
            </a:r>
          </a:p>
        </p:txBody>
      </p:sp>
      <p:pic>
        <p:nvPicPr>
          <p:cNvPr id="7" name="Picture 12" descr="D:\Jo_目前工作資料庫\My First Other Series_201409\My First City Map 1_png\page_10\10_pla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5633" y="488513"/>
            <a:ext cx="2349947" cy="1478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1255" y="2874645"/>
            <a:ext cx="10515600" cy="1325563"/>
          </a:xfrm>
        </p:spPr>
        <p:txBody>
          <a:bodyPr vert="horz" wrap="square" lIns="91440" tIns="45720" rIns="91440" bIns="45720" numCol="1" rtlCol="0" anchor="ctr" anchorCtr="0" compatLnSpc="1">
            <a:normAutofit fontScale="90000"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TW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altLang="zh-TW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altLang="zh-TW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altLang="zh-TW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altLang="zh-TW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altLang="zh-TW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altLang="zh-TW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altLang="zh-TW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zh-TW" altLang="en-US" sz="4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合作方案介紹</a:t>
            </a:r>
            <a:r>
              <a:rPr kumimoji="0" lang="en-US" altLang="zh-TW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altLang="zh-TW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altLang="zh-TW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altLang="zh-TW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altLang="zh-TW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altLang="zh-TW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altLang="zh-TW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altLang="zh-TW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图片 4" descr="31393935333230383b383432353937393b56e2961f54084f5c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2435" y="2994025"/>
            <a:ext cx="3997325" cy="3997325"/>
          </a:xfrm>
          <a:prstGeom prst="rect">
            <a:avLst/>
          </a:prstGeom>
        </p:spPr>
      </p:pic>
      <p:pic>
        <p:nvPicPr>
          <p:cNvPr id="34821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32087" b="29070"/>
          <a:stretch>
            <a:fillRect/>
          </a:stretch>
        </p:blipFill>
        <p:spPr>
          <a:xfrm>
            <a:off x="4580255" y="1811655"/>
            <a:ext cx="3960495" cy="13982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標題 1"/>
          <p:cNvSpPr>
            <a:spLocks noGrp="1"/>
          </p:cNvSpPr>
          <p:nvPr>
            <p:ph type="title"/>
          </p:nvPr>
        </p:nvSpPr>
        <p:spPr>
          <a:xfrm>
            <a:off x="902970" y="948055"/>
            <a:ext cx="10515600" cy="842010"/>
          </a:xfrm>
        </p:spPr>
        <p:txBody>
          <a:bodyPr vert="horz" wrap="square" lIns="91440" tIns="45720" rIns="91440" bIns="45720" anchor="ctr" anchorCtr="0"/>
          <a:lstStyle/>
          <a:p>
            <a:pPr algn="ctr" eaLnBrk="1" hangingPunct="1"/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教材配套及定價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69545" y="2058035"/>
          <a:ext cx="11833225" cy="2253488"/>
        </p:xfrm>
        <a:graphic>
          <a:graphicData uri="http://schemas.openxmlformats.org/drawingml/2006/table">
            <a:tbl>
              <a:tblPr/>
              <a:tblGrid>
                <a:gridCol w="1972310"/>
                <a:gridCol w="1972310"/>
                <a:gridCol w="1971675"/>
                <a:gridCol w="1972310"/>
                <a:gridCol w="1972310"/>
                <a:gridCol w="1972310"/>
              </a:tblGrid>
              <a:tr h="1345565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2000" b="1" spc="130" dirty="0">
                          <a:solidFill>
                            <a:srgbClr val="646464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定價</a:t>
                      </a:r>
                    </a:p>
                  </a:txBody>
                  <a:tcPr marL="317500" marR="317500" marT="215900" marB="21590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1" spc="130">
                          <a:solidFill>
                            <a:srgbClr val="646464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簽約</a:t>
                      </a:r>
                    </a:p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1" spc="130">
                          <a:solidFill>
                            <a:srgbClr val="646464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折扣價</a:t>
                      </a:r>
                    </a:p>
                  </a:txBody>
                  <a:tcPr marL="317500" marR="317500" marT="215900" marB="21590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2000" b="1" spc="130">
                          <a:solidFill>
                            <a:srgbClr val="646464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學生本</a:t>
                      </a:r>
                    </a:p>
                  </a:txBody>
                  <a:tcPr marL="317500" marR="317500" marT="215900" marB="21590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2000" b="1" spc="130">
                          <a:solidFill>
                            <a:srgbClr val="646464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活動本</a:t>
                      </a:r>
                    </a:p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1800" b="1" spc="130">
                          <a:solidFill>
                            <a:srgbClr val="646464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(內附貼紙及勞作頁)</a:t>
                      </a:r>
                    </a:p>
                  </a:txBody>
                  <a:tcPr marL="317500" marR="317500" marT="215900" marB="21590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2000" b="1" spc="130">
                          <a:solidFill>
                            <a:srgbClr val="646464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網校帳號</a:t>
                      </a:r>
                    </a:p>
                  </a:txBody>
                  <a:tcPr marL="317500" marR="317500" marT="215900" marB="21590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1" spc="130">
                          <a:solidFill>
                            <a:srgbClr val="646464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提袋</a:t>
                      </a:r>
                    </a:p>
                  </a:txBody>
                  <a:tcPr marL="317500" marR="317500" marT="215900" marB="21590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797560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2000" b="1" spc="13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480元</a:t>
                      </a:r>
                    </a:p>
                  </a:txBody>
                  <a:tcPr marL="317500" marR="317500" marT="215900" marB="21590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2000" b="1" spc="13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360</a:t>
                      </a:r>
                      <a:r>
                        <a:rPr lang="zh-TW" altLang="en-US" sz="2000" b="1" spc="13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元</a:t>
                      </a:r>
                    </a:p>
                  </a:txBody>
                  <a:tcPr marL="317500" marR="317500" marT="215900" marB="21590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spc="130" dirty="0" smtClean="0">
                          <a:solidFill>
                            <a:srgbClr val="FF00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√</a:t>
                      </a:r>
                      <a:endParaRPr lang="en-US" sz="2000" b="1" spc="130" dirty="0">
                        <a:solidFill>
                          <a:srgbClr val="FF0000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panose="020B0503020204020204" pitchFamily="34" charset="-122"/>
                      </a:endParaRPr>
                    </a:p>
                  </a:txBody>
                  <a:tcPr marL="317500" marR="317500" marT="215900" marB="21590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spc="130" dirty="0" smtClean="0">
                          <a:solidFill>
                            <a:srgbClr val="FF00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  <a:sym typeface="+mn-ea"/>
                        </a:rPr>
                        <a:t>√</a:t>
                      </a:r>
                      <a:endParaRPr lang="en-US" sz="2000" b="1" spc="130" dirty="0">
                        <a:solidFill>
                          <a:srgbClr val="FF0000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panose="020B0503020204020204" pitchFamily="34" charset="-122"/>
                      </a:endParaRPr>
                    </a:p>
                  </a:txBody>
                  <a:tcPr marL="317500" marR="317500" marT="215900" marB="21590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spc="130" dirty="0" smtClean="0">
                          <a:solidFill>
                            <a:srgbClr val="FF00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  <a:sym typeface="+mn-ea"/>
                        </a:rPr>
                        <a:t>√</a:t>
                      </a:r>
                      <a:endParaRPr lang="en-US" sz="2000" b="1" spc="130" dirty="0">
                        <a:solidFill>
                          <a:srgbClr val="FF0000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panose="020B0503020204020204" pitchFamily="34" charset="-122"/>
                      </a:endParaRPr>
                    </a:p>
                  </a:txBody>
                  <a:tcPr marL="317500" marR="317500" marT="215900" marB="21590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spc="130" dirty="0" smtClean="0">
                          <a:solidFill>
                            <a:srgbClr val="FF00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  <a:sym typeface="+mn-ea"/>
                        </a:rPr>
                        <a:t>√</a:t>
                      </a:r>
                      <a:endParaRPr lang="en-US" altLang="zh-TW" sz="2000" b="1" spc="130" dirty="0">
                        <a:solidFill>
                          <a:srgbClr val="FF0000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panose="020B0503020204020204" pitchFamily="34" charset="-122"/>
                      </a:endParaRPr>
                    </a:p>
                  </a:txBody>
                  <a:tcPr marL="317500" marR="317500" marT="215900" marB="21590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169545" y="4492308"/>
            <a:ext cx="6096000" cy="39878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TW" altLang="zh-TW" sz="2000" b="1" i="0" u="none" strike="noStrike" kern="1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品格繪本</a:t>
            </a:r>
            <a:r>
              <a:rPr kumimoji="0" lang="zh-TW" altLang="en-US" sz="2000" b="1" i="0" u="none" strike="noStrike" kern="1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：</a:t>
            </a:r>
            <a:r>
              <a:rPr kumimoji="0" lang="en-US" altLang="zh-TW" sz="2000" b="1" i="0" u="none" strike="noStrike" kern="1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100 </a:t>
            </a:r>
            <a:r>
              <a:rPr kumimoji="0" lang="zh-TW" altLang="en-US" sz="2000" b="1" i="0" u="none" strike="noStrike" kern="1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元</a:t>
            </a:r>
            <a:r>
              <a:rPr kumimoji="0" lang="en-US" altLang="zh-TW" sz="2000" b="1" i="0" u="none" strike="noStrike" kern="1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/</a:t>
            </a:r>
            <a:r>
              <a:rPr kumimoji="0" lang="zh-TW" altLang="en-US" sz="2000" b="1" i="0" u="none" strike="noStrike" kern="1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本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420485" y="4891405"/>
            <a:ext cx="5771515" cy="1383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ea"/>
              <a:buAutoNum type="circleNumDbPlain"/>
              <a:defRPr/>
            </a:pPr>
            <a:r>
              <a:rPr lang="zh-TW" altLang="en-US" sz="2000" noProof="0" dirty="0">
                <a:ln>
                  <a:noFill/>
                </a:ln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首年</a:t>
            </a:r>
            <a:r>
              <a:rPr lang="zh-TW" altLang="en-US" sz="2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買</a:t>
            </a:r>
            <a:r>
              <a:rPr lang="en-US" altLang="zh-TW" sz="2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15</a:t>
            </a:r>
            <a:r>
              <a:rPr lang="zh-TW" altLang="en-US" sz="2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套同級數的學用，贈送教用</a:t>
            </a:r>
            <a:endParaRPr lang="zh-TW" altLang="en-US" sz="2000" noProof="0" dirty="0">
              <a:ln>
                <a:noFill/>
              </a:ln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ea"/>
              <a:buAutoNum type="circleNumDbPlain"/>
              <a:defRPr/>
            </a:pPr>
            <a:r>
              <a:rPr lang="zh-TW" altLang="en-US" sz="2000" noProof="0" dirty="0">
                <a:ln>
                  <a:noFill/>
                </a:ln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首年教用配套：</a:t>
            </a:r>
            <a:r>
              <a:rPr lang="zh-TW" altLang="en-US" sz="200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閃卡、主題海報及學用書一套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ea"/>
              <a:buAutoNum type="circleNumDbPlain"/>
              <a:defRPr/>
            </a:pPr>
            <a:r>
              <a:rPr lang="zh-TW" altLang="en-US" sz="2000" noProof="0" dirty="0">
                <a:ln>
                  <a:noFill/>
                </a:ln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第</a:t>
            </a:r>
            <a:r>
              <a:rPr lang="en-US" altLang="zh-TW" sz="2000" noProof="0" dirty="0">
                <a:ln>
                  <a:noFill/>
                </a:ln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2</a:t>
            </a:r>
            <a:r>
              <a:rPr lang="zh-TW" altLang="en-US" sz="2000" noProof="0" dirty="0">
                <a:ln>
                  <a:noFill/>
                </a:ln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年開始，</a:t>
            </a:r>
            <a:r>
              <a:rPr lang="en-US" altLang="zh-TW" sz="2000" noProof="0" dirty="0">
                <a:ln>
                  <a:noFill/>
                </a:ln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15</a:t>
            </a:r>
            <a:r>
              <a:rPr lang="zh-TW" altLang="en-US" sz="2000" noProof="0" dirty="0">
                <a:ln>
                  <a:noFill/>
                </a:ln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套同級數</a:t>
            </a:r>
            <a:r>
              <a:rPr lang="zh-TW" altLang="en-US" sz="2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贈送</a:t>
            </a:r>
            <a:r>
              <a:rPr lang="en-US" altLang="zh-TW" sz="2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1</a:t>
            </a:r>
            <a:r>
              <a:rPr lang="zh-TW" altLang="en-US" sz="2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套學用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1" b="22089"/>
          <a:stretch>
            <a:fillRect/>
          </a:stretch>
        </p:blipFill>
        <p:spPr bwMode="auto">
          <a:xfrm>
            <a:off x="169229" y="4718481"/>
            <a:ext cx="4793425" cy="226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-283464" y="683119"/>
            <a:ext cx="12192000" cy="949325"/>
          </a:xfrm>
        </p:spPr>
        <p:txBody>
          <a:bodyPr vert="horz" wrap="square" lIns="91440" tIns="45720" rIns="91440" bIns="45720" numCol="1" anchor="ctr" anchorCtr="0" compatLnSpc="1"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TW" altLang="en-US" b="1" spc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授權園</a:t>
            </a:r>
            <a:r>
              <a:rPr lang="zh-TW" altLang="en-US" spc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 </a:t>
            </a:r>
            <a:r>
              <a:rPr lang="en-US" altLang="zh-TW" spc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(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小招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+AR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牆面</a:t>
            </a: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授權</a:t>
            </a:r>
            <a:r>
              <a:rPr kumimoji="0" lang="en-US" altLang="zh-TW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)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1529969" y="2827972"/>
            <a:ext cx="3836035" cy="3077845"/>
            <a:chOff x="2395" y="4212"/>
            <a:chExt cx="6041" cy="4847"/>
          </a:xfrm>
        </p:grpSpPr>
        <p:grpSp>
          <p:nvGrpSpPr>
            <p:cNvPr id="6" name="组合 5"/>
            <p:cNvGrpSpPr>
              <a:grpSpLocks noChangeAspect="1"/>
            </p:cNvGrpSpPr>
            <p:nvPr/>
          </p:nvGrpSpPr>
          <p:grpSpPr>
            <a:xfrm>
              <a:off x="2395" y="4212"/>
              <a:ext cx="6041" cy="4026"/>
              <a:chOff x="4435" y="4540"/>
              <a:chExt cx="8506" cy="5669"/>
            </a:xfrm>
          </p:grpSpPr>
          <p:pic>
            <p:nvPicPr>
              <p:cNvPr id="3" name="http://photo-static-api.fotomore.com/creative/vcg/veer/400/new/VCG41N596389308.jpg" descr="templates\picture_hover\&amp;pky240_sjzg_VCG41N596389308&amp;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35" y="4540"/>
                <a:ext cx="8506" cy="56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4821" name="Picture 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76" y="6325"/>
                <a:ext cx="2722" cy="247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8" name="文本框 7"/>
            <p:cNvSpPr txBox="1"/>
            <p:nvPr/>
          </p:nvSpPr>
          <p:spPr>
            <a:xfrm>
              <a:off x="4070" y="8479"/>
              <a:ext cx="2691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/>
                <a:t>小招授權示意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521450" y="1846580"/>
            <a:ext cx="4943475" cy="4898390"/>
            <a:chOff x="10270" y="2908"/>
            <a:chExt cx="7785" cy="7714"/>
          </a:xfrm>
        </p:grpSpPr>
        <p:pic>
          <p:nvPicPr>
            <p:cNvPr id="7" name="圖片 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70" y="2908"/>
              <a:ext cx="5284" cy="396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819" name="圖片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70" y="7056"/>
              <a:ext cx="6562" cy="3566"/>
            </a:xfrm>
            <a:prstGeom prst="rect">
              <a:avLst/>
            </a:prstGeom>
            <a:noFill/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文本框 9"/>
            <p:cNvSpPr txBox="1"/>
            <p:nvPr/>
          </p:nvSpPr>
          <p:spPr>
            <a:xfrm>
              <a:off x="15916" y="5717"/>
              <a:ext cx="2139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/>
                <a:t>AR</a:t>
              </a:r>
              <a:r>
                <a:rPr lang="zh-TW" altLang="en-US" b="1" dirty="0"/>
                <a:t>情境</a:t>
              </a:r>
            </a:p>
            <a:p>
              <a:r>
                <a:rPr lang="zh-TW" altLang="en-US" b="1" dirty="0"/>
                <a:t>智慧教室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標題 1"/>
          <p:cNvSpPr>
            <a:spLocks noGrp="1"/>
          </p:cNvSpPr>
          <p:nvPr>
            <p:ph type="title"/>
          </p:nvPr>
        </p:nvSpPr>
        <p:spPr>
          <a:xfrm>
            <a:off x="771144" y="893826"/>
            <a:ext cx="10515600" cy="786130"/>
          </a:xfrm>
        </p:spPr>
        <p:txBody>
          <a:bodyPr vert="horz" wrap="square" lIns="91440" tIns="45720" rIns="91440" bIns="45720" anchor="ctr" anchorCtr="0"/>
          <a:lstStyle/>
          <a:p>
            <a:pPr algn="ctr" eaLnBrk="1" hangingPunct="1"/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合作方案</a:t>
            </a: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98868988"/>
              </p:ext>
            </p:extLst>
          </p:nvPr>
        </p:nvGraphicFramePr>
        <p:xfrm>
          <a:off x="168322" y="1806494"/>
          <a:ext cx="11824335" cy="34920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88029"/>
                <a:gridCol w="1603331"/>
                <a:gridCol w="1189973"/>
                <a:gridCol w="889348"/>
                <a:gridCol w="1027134"/>
                <a:gridCol w="1766170"/>
                <a:gridCol w="745215"/>
                <a:gridCol w="1715135"/>
              </a:tblGrid>
              <a:tr h="1047210"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b="1" spc="60" dirty="0">
                          <a:solidFill>
                            <a:srgbClr val="646464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方案</a:t>
                      </a:r>
                    </a:p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b="1" spc="60" dirty="0">
                          <a:solidFill>
                            <a:srgbClr val="646464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名稱</a:t>
                      </a: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b="1" spc="60" dirty="0">
                          <a:solidFill>
                            <a:srgbClr val="646464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條件</a:t>
                      </a: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b="1" spc="60" dirty="0">
                          <a:solidFill>
                            <a:srgbClr val="646464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網校授權</a:t>
                      </a: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b="1" spc="60" dirty="0">
                          <a:solidFill>
                            <a:srgbClr val="646464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教材</a:t>
                      </a:r>
                    </a:p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b="1" spc="60" dirty="0">
                          <a:solidFill>
                            <a:srgbClr val="646464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優惠</a:t>
                      </a: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b="1" spc="60" dirty="0">
                          <a:solidFill>
                            <a:srgbClr val="646464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授權</a:t>
                      </a:r>
                    </a:p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b="1" spc="60" dirty="0">
                          <a:solidFill>
                            <a:srgbClr val="646464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小招</a:t>
                      </a: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spc="60" dirty="0" err="1">
                          <a:solidFill>
                            <a:srgbClr val="646464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KidsABC</a:t>
                      </a:r>
                      <a:endParaRPr lang="en-US" altLang="zh-TW" sz="1400" b="1" spc="60" dirty="0">
                        <a:solidFill>
                          <a:srgbClr val="646464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panose="020B0503020204020204" pitchFamily="34" charset="-122"/>
                      </a:endParaRPr>
                    </a:p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spc="60" dirty="0">
                          <a:solidFill>
                            <a:srgbClr val="646464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AR</a:t>
                      </a:r>
                      <a:r>
                        <a:rPr lang="zh-TW" altLang="en-US" sz="1400" b="1" spc="60" dirty="0">
                          <a:solidFill>
                            <a:srgbClr val="646464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情境智慧教室</a:t>
                      </a: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b="1" spc="60" dirty="0">
                          <a:solidFill>
                            <a:srgbClr val="646464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授權金</a:t>
                      </a: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b="1" spc="60" dirty="0">
                          <a:solidFill>
                            <a:srgbClr val="646464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預付款</a:t>
                      </a: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866588"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200" b="1" dirty="0" err="1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KidsABC</a:t>
                      </a:r>
                      <a:r>
                        <a:rPr lang="zh-TW" altLang="en-US" sz="1200" b="1" baseline="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 </a:t>
                      </a:r>
                      <a:r>
                        <a:rPr lang="zh-TW" altLang="en-US" sz="1200" b="1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教材合作校</a:t>
                      </a:r>
                      <a:endParaRPr lang="zh-TW" altLang="en-US" sz="1200" b="1" spc="60" dirty="0">
                        <a:solidFill>
                          <a:srgbClr val="646464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0" spc="60" dirty="0">
                          <a:solidFill>
                            <a:srgbClr val="40404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無</a:t>
                      </a: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0" spc="60" dirty="0">
                          <a:solidFill>
                            <a:srgbClr val="40404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贈</a:t>
                      </a:r>
                      <a:r>
                        <a:rPr lang="en-US" altLang="zh-TW" sz="1200" b="0" spc="60" dirty="0" err="1">
                          <a:solidFill>
                            <a:srgbClr val="40404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KidsABC</a:t>
                      </a:r>
                      <a:endParaRPr lang="en-US" altLang="zh-TW" sz="1200" b="0" spc="60" dirty="0">
                        <a:solidFill>
                          <a:srgbClr val="404040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panose="020B0503020204020204" pitchFamily="34" charset="-122"/>
                      </a:endParaRPr>
                    </a:p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200" b="0" spc="60" dirty="0">
                          <a:solidFill>
                            <a:srgbClr val="40404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(</a:t>
                      </a:r>
                      <a:r>
                        <a:rPr lang="zh-TW" altLang="en-US" sz="1200" b="0" spc="60" dirty="0">
                          <a:solidFill>
                            <a:srgbClr val="40404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原價</a:t>
                      </a:r>
                      <a:r>
                        <a:rPr lang="en-US" altLang="zh-TW" sz="1200" b="0" spc="60" dirty="0">
                          <a:solidFill>
                            <a:srgbClr val="40404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20,000)</a:t>
                      </a: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200" b="0" spc="60" dirty="0">
                          <a:solidFill>
                            <a:srgbClr val="40404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75</a:t>
                      </a:r>
                      <a:r>
                        <a:rPr lang="zh-TW" altLang="en-US" sz="1200" b="0" spc="60" dirty="0">
                          <a:solidFill>
                            <a:srgbClr val="40404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折</a:t>
                      </a: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TW" altLang="en-US" sz="1200" b="0" spc="60" dirty="0">
                          <a:solidFill>
                            <a:srgbClr val="40404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無</a:t>
                      </a: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TW" altLang="en-US" sz="1200" b="0" spc="60" dirty="0">
                          <a:solidFill>
                            <a:srgbClr val="40404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無</a:t>
                      </a: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0" spc="60" dirty="0">
                          <a:solidFill>
                            <a:srgbClr val="40404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無</a:t>
                      </a: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200" b="0" spc="60" dirty="0">
                          <a:solidFill>
                            <a:srgbClr val="40404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30,000</a:t>
                      </a:r>
                      <a:r>
                        <a:rPr lang="zh-TW" altLang="en-US" sz="1200" b="0" spc="60" dirty="0">
                          <a:solidFill>
                            <a:srgbClr val="40404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元</a:t>
                      </a:r>
                      <a:endParaRPr lang="en-US" altLang="zh-TW" sz="1200" b="0" spc="60" dirty="0">
                        <a:solidFill>
                          <a:srgbClr val="404040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panose="020B0503020204020204" pitchFamily="34" charset="-122"/>
                      </a:endParaRPr>
                    </a:p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200" b="1" spc="60" dirty="0">
                          <a:solidFill>
                            <a:srgbClr val="40404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(</a:t>
                      </a:r>
                      <a:r>
                        <a:rPr lang="zh-TW" altLang="en-US" sz="1200" b="1" spc="60" dirty="0">
                          <a:solidFill>
                            <a:srgbClr val="40404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抵扣學用書</a:t>
                      </a:r>
                      <a:r>
                        <a:rPr lang="en-US" altLang="zh-TW" sz="1200" b="1" spc="60" dirty="0">
                          <a:solidFill>
                            <a:srgbClr val="40404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)</a:t>
                      </a: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789109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1" dirty="0" err="1" smtClean="0">
                          <a:solidFill>
                            <a:srgbClr val="00206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KidsABC</a:t>
                      </a:r>
                      <a:r>
                        <a:rPr lang="zh-TW" altLang="en-US" sz="1200" b="1" baseline="0" dirty="0" smtClean="0">
                          <a:solidFill>
                            <a:srgbClr val="00206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 </a:t>
                      </a:r>
                      <a:r>
                        <a:rPr lang="en-US" altLang="zh-TW" sz="1200" b="1" spc="60" dirty="0" smtClean="0">
                          <a:solidFill>
                            <a:srgbClr val="00206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AR</a:t>
                      </a:r>
                      <a:r>
                        <a:rPr lang="zh-TW" altLang="en-US" sz="1200" b="1" spc="60" dirty="0" smtClean="0">
                          <a:solidFill>
                            <a:srgbClr val="00206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授權園</a:t>
                      </a:r>
                      <a:endParaRPr lang="en-US" altLang="zh-TW" sz="1200" b="1" spc="60" dirty="0" smtClean="0">
                        <a:solidFill>
                          <a:srgbClr val="002060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200" b="1" spc="60" dirty="0" smtClean="0">
                        <a:solidFill>
                          <a:schemeClr val="tx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200" b="1" spc="60" dirty="0" smtClean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Live</a:t>
                      </a:r>
                      <a:r>
                        <a:rPr lang="zh-TW" altLang="en-US" sz="1200" b="1" spc="60" dirty="0" smtClean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互動美語</a:t>
                      </a:r>
                      <a:r>
                        <a:rPr lang="zh-TW" altLang="en-US" sz="1200" b="1" spc="60" baseline="0" dirty="0" smtClean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 </a:t>
                      </a:r>
                      <a:r>
                        <a:rPr lang="zh-TW" altLang="en-US" sz="1200" b="1" spc="60" dirty="0" smtClean="0">
                          <a:solidFill>
                            <a:srgbClr val="FF00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合作校</a:t>
                      </a:r>
                      <a:endParaRPr lang="en-US" altLang="zh-TW" sz="1200" b="1" spc="60" dirty="0" smtClean="0">
                        <a:solidFill>
                          <a:srgbClr val="FF0000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200" b="1" spc="60" dirty="0" err="1" smtClean="0">
                          <a:solidFill>
                            <a:srgbClr val="FF00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KidsABC</a:t>
                      </a:r>
                      <a:endParaRPr lang="zh-TW" altLang="en-US" sz="1200" b="1" spc="60" dirty="0">
                        <a:solidFill>
                          <a:srgbClr val="FF0000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panose="020B0503020204020204" pitchFamily="34" charset="-122"/>
                      </a:endParaRPr>
                    </a:p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1" spc="60" dirty="0">
                          <a:solidFill>
                            <a:srgbClr val="FF00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教材年度用量達</a:t>
                      </a:r>
                      <a:r>
                        <a:rPr lang="en-US" altLang="zh-TW" sz="1200" b="1" spc="60" dirty="0" smtClean="0">
                          <a:solidFill>
                            <a:srgbClr val="FF00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100</a:t>
                      </a:r>
                      <a:r>
                        <a:rPr lang="zh-TW" altLang="en-US" sz="1200" b="1" spc="60" dirty="0">
                          <a:solidFill>
                            <a:srgbClr val="FF00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套</a:t>
                      </a:r>
                      <a:r>
                        <a:rPr lang="zh-TW" altLang="en-US" sz="1200" b="1" spc="60" dirty="0" smtClean="0">
                          <a:solidFill>
                            <a:srgbClr val="FF00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以上</a:t>
                      </a:r>
                      <a:endParaRPr lang="en-US" altLang="zh-TW" sz="1200" b="1" spc="60" dirty="0" smtClean="0">
                        <a:solidFill>
                          <a:srgbClr val="FF0000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panose="020B0503020204020204" pitchFamily="3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 cap="flat" cmpd="sng" algn="ctr">
                      <a:solidFill>
                        <a:srgbClr val="646464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 cap="flat" cmpd="sng" algn="ctr">
                      <a:solidFill>
                        <a:srgbClr val="646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0" spc="60" dirty="0" smtClean="0">
                          <a:solidFill>
                            <a:srgbClr val="40404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贈</a:t>
                      </a:r>
                      <a:endParaRPr lang="zh-TW" altLang="en-US" sz="1200" b="0" spc="60" dirty="0">
                        <a:solidFill>
                          <a:srgbClr val="404040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panose="020B0503020204020204" pitchFamily="34" charset="-122"/>
                      </a:endParaRPr>
                    </a:p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200" b="0" spc="60" dirty="0" err="1" smtClean="0">
                          <a:solidFill>
                            <a:srgbClr val="40404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KidsABC</a:t>
                      </a:r>
                      <a:endParaRPr lang="en-US" altLang="zh-TW" sz="1200" b="0" spc="60" dirty="0">
                        <a:solidFill>
                          <a:srgbClr val="404040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panose="020B0503020204020204" pitchFamily="34" charset="-122"/>
                      </a:endParaRPr>
                    </a:p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200" b="0" spc="60" dirty="0">
                          <a:solidFill>
                            <a:srgbClr val="40404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(</a:t>
                      </a:r>
                      <a:r>
                        <a:rPr lang="zh-TW" altLang="en-US" sz="1200" b="0" spc="60" dirty="0" smtClean="0">
                          <a:solidFill>
                            <a:srgbClr val="40404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原價</a:t>
                      </a:r>
                      <a:r>
                        <a:rPr lang="en-US" altLang="zh-TW" sz="1200" b="0" spc="60" dirty="0" smtClean="0">
                          <a:solidFill>
                            <a:srgbClr val="40404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20,000</a:t>
                      </a:r>
                      <a:r>
                        <a:rPr lang="en-US" altLang="zh-TW" sz="1200" b="0" spc="60" dirty="0">
                          <a:solidFill>
                            <a:srgbClr val="40404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)</a:t>
                      </a: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 cap="flat" cmpd="sng" algn="ctr">
                      <a:solidFill>
                        <a:srgbClr val="646464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 cap="flat" cmpd="sng" algn="ctr">
                      <a:solidFill>
                        <a:srgbClr val="646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200" b="1" spc="60" dirty="0" smtClean="0">
                          <a:solidFill>
                            <a:srgbClr val="FF00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7</a:t>
                      </a:r>
                      <a:r>
                        <a:rPr lang="zh-TW" altLang="en-US" sz="1200" b="1" spc="60" dirty="0" smtClean="0">
                          <a:solidFill>
                            <a:srgbClr val="40404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折</a:t>
                      </a:r>
                      <a:endParaRPr lang="zh-TW" altLang="en-US" sz="1200" b="1" spc="60" dirty="0">
                        <a:solidFill>
                          <a:srgbClr val="404040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panose="020B0503020204020204" pitchFamily="3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 cap="flat" cmpd="sng" algn="ctr">
                      <a:solidFill>
                        <a:srgbClr val="646464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 cap="flat" cmpd="sng" algn="ctr">
                      <a:solidFill>
                        <a:srgbClr val="646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0" spc="60" dirty="0">
                          <a:solidFill>
                            <a:srgbClr val="40404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有提供</a:t>
                      </a:r>
                      <a:endParaRPr lang="en-US" altLang="zh-TW" sz="1200" b="0" spc="60" dirty="0">
                        <a:solidFill>
                          <a:srgbClr val="404040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0" spc="60" dirty="0">
                          <a:solidFill>
                            <a:srgbClr val="40404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授權</a:t>
                      </a: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 cap="flat" cmpd="sng" algn="ctr">
                      <a:solidFill>
                        <a:srgbClr val="646464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 cap="flat" cmpd="sng" algn="ctr">
                      <a:solidFill>
                        <a:srgbClr val="646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0" spc="60" dirty="0">
                          <a:solidFill>
                            <a:srgbClr val="40404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有提供授權</a:t>
                      </a: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 cap="flat" cmpd="sng" algn="ctr">
                      <a:solidFill>
                        <a:srgbClr val="646464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 cap="flat" cmpd="sng" algn="ctr">
                      <a:solidFill>
                        <a:srgbClr val="646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1" spc="60" dirty="0" smtClean="0">
                          <a:solidFill>
                            <a:srgbClr val="40404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無</a:t>
                      </a:r>
                      <a:endParaRPr lang="en-US" altLang="zh-TW" sz="1200" b="1" spc="60" dirty="0">
                        <a:solidFill>
                          <a:srgbClr val="404040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panose="020B0503020204020204" pitchFamily="3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 cap="flat" cmpd="sng" algn="ctr">
                      <a:solidFill>
                        <a:srgbClr val="646464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 cap="flat" cmpd="sng" algn="ctr">
                      <a:solidFill>
                        <a:srgbClr val="6464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200" b="0" spc="60" dirty="0" smtClean="0">
                          <a:solidFill>
                            <a:srgbClr val="40404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30,000</a:t>
                      </a:r>
                      <a:r>
                        <a:rPr lang="zh-TW" altLang="en-US" sz="1200" b="0" spc="60" dirty="0" smtClean="0">
                          <a:solidFill>
                            <a:srgbClr val="40404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元</a:t>
                      </a:r>
                      <a:endParaRPr lang="en-US" altLang="zh-TW" sz="1200" b="0" spc="60" dirty="0" smtClean="0">
                        <a:solidFill>
                          <a:srgbClr val="404040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panose="020B0503020204020204" pitchFamily="34" charset="-122"/>
                      </a:endParaRPr>
                    </a:p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200" b="1" spc="60" dirty="0" smtClean="0">
                          <a:solidFill>
                            <a:srgbClr val="40404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(</a:t>
                      </a:r>
                      <a:r>
                        <a:rPr lang="zh-TW" altLang="en-US" sz="1200" b="1" spc="60" dirty="0" smtClean="0">
                          <a:solidFill>
                            <a:srgbClr val="40404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抵扣學用書</a:t>
                      </a:r>
                      <a:r>
                        <a:rPr lang="en-US" altLang="zh-TW" sz="1200" b="1" spc="60" dirty="0" smtClean="0">
                          <a:solidFill>
                            <a:srgbClr val="40404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)</a:t>
                      </a:r>
                    </a:p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200" b="1" spc="60" dirty="0">
                        <a:solidFill>
                          <a:srgbClr val="404040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panose="020B0503020204020204" pitchFamily="3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789109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1" dirty="0" err="1" smtClean="0">
                          <a:solidFill>
                            <a:srgbClr val="00206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KidsABC</a:t>
                      </a:r>
                      <a:r>
                        <a:rPr lang="zh-TW" altLang="en-US" sz="1200" b="1" baseline="0" dirty="0" smtClean="0">
                          <a:solidFill>
                            <a:srgbClr val="00206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 </a:t>
                      </a:r>
                      <a:r>
                        <a:rPr lang="en-US" altLang="zh-TW" sz="1200" b="1" spc="60" dirty="0" smtClean="0">
                          <a:solidFill>
                            <a:srgbClr val="00206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AR</a:t>
                      </a:r>
                      <a:r>
                        <a:rPr lang="zh-TW" altLang="en-US" sz="1200" b="1" spc="60" dirty="0" smtClean="0">
                          <a:solidFill>
                            <a:srgbClr val="00206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授權園</a:t>
                      </a:r>
                      <a:endParaRPr lang="en-US" altLang="zh-TW" sz="1200" b="1" spc="60" dirty="0" smtClean="0">
                        <a:solidFill>
                          <a:srgbClr val="002060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200" b="1" spc="60" dirty="0" smtClean="0">
                        <a:solidFill>
                          <a:schemeClr val="tx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200" b="1" spc="60" dirty="0" smtClean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Live</a:t>
                      </a:r>
                      <a:r>
                        <a:rPr lang="zh-TW" altLang="en-US" sz="1200" b="1" spc="60" dirty="0" smtClean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互動美語</a:t>
                      </a:r>
                      <a:r>
                        <a:rPr lang="zh-TW" altLang="en-US" sz="1200" b="1" spc="60" baseline="0" dirty="0" smtClean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 </a:t>
                      </a:r>
                      <a:r>
                        <a:rPr lang="zh-TW" altLang="en-US" sz="1200" b="1" spc="60" dirty="0" smtClean="0">
                          <a:solidFill>
                            <a:srgbClr val="FF00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加盟校</a:t>
                      </a:r>
                      <a:endParaRPr lang="en-US" altLang="zh-TW" sz="1200" b="1" spc="60" dirty="0" smtClean="0">
                        <a:solidFill>
                          <a:srgbClr val="FF0000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25400" marR="25400" marT="6350" marB="6350" anchor="ctr">
                    <a:lnL w="9525" cap="flat" cmpd="sng" algn="ctr">
                      <a:solidFill>
                        <a:srgbClr val="646464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46464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indent="0" algn="l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TW" altLang="en-US" sz="1200" b="1" spc="60" dirty="0">
                        <a:solidFill>
                          <a:srgbClr val="FF0000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panose="020B0503020204020204" pitchFamily="34" charset="-122"/>
                      </a:endParaRPr>
                    </a:p>
                  </a:txBody>
                  <a:tcPr marL="25400" marR="25400" marT="6350" marB="6350" anchor="ctr">
                    <a:lnL w="9525" cap="flat" cmpd="sng" algn="ctr">
                      <a:solidFill>
                        <a:srgbClr val="646464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46464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pPr indent="0" algn="l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200" b="0" spc="60" dirty="0">
                        <a:solidFill>
                          <a:srgbClr val="404040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panose="020B0503020204020204" pitchFamily="3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TW" altLang="en-US" sz="1200" b="1" spc="60" dirty="0">
                        <a:solidFill>
                          <a:srgbClr val="404040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panose="020B0503020204020204" pitchFamily="3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pPr indent="0" algn="l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TW" altLang="en-US" sz="1200" b="0" spc="60" dirty="0">
                        <a:solidFill>
                          <a:srgbClr val="404040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TW" altLang="en-US" sz="1200" b="0" spc="60" dirty="0">
                        <a:solidFill>
                          <a:srgbClr val="404040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altLang="zh-TW" sz="1200" b="1" spc="60" dirty="0">
                        <a:solidFill>
                          <a:srgbClr val="404040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panose="020B0503020204020204" pitchFamily="3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1" spc="60" dirty="0" smtClean="0">
                          <a:solidFill>
                            <a:srgbClr val="40404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無需另簽教材約</a:t>
                      </a:r>
                      <a:endParaRPr lang="en-US" altLang="zh-TW" sz="1200" b="1" spc="60" dirty="0">
                        <a:solidFill>
                          <a:srgbClr val="404040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panose="020B0503020204020204" pitchFamily="3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標題 1"/>
          <p:cNvSpPr>
            <a:spLocks noGrp="1"/>
          </p:cNvSpPr>
          <p:nvPr>
            <p:ph type="title"/>
          </p:nvPr>
        </p:nvSpPr>
        <p:spPr>
          <a:xfrm>
            <a:off x="771144" y="893826"/>
            <a:ext cx="10515600" cy="786130"/>
          </a:xfrm>
        </p:spPr>
        <p:txBody>
          <a:bodyPr vert="horz" wrap="square" lIns="91440" tIns="45720" rIns="91440" bIns="45720" anchor="ctr" anchorCtr="0"/>
          <a:lstStyle/>
          <a:p>
            <a:pPr algn="ctr" eaLnBrk="1" hangingPunct="1"/>
            <a:r>
              <a:rPr lang="zh-TW" altLang="en-US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教材配套</a:t>
            </a:r>
            <a:endParaRPr lang="zh-TW" alt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936748"/>
              </p:ext>
            </p:extLst>
          </p:nvPr>
        </p:nvGraphicFramePr>
        <p:xfrm>
          <a:off x="470385" y="2061459"/>
          <a:ext cx="11174335" cy="33646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6486"/>
                <a:gridCol w="1127343"/>
                <a:gridCol w="1565753"/>
                <a:gridCol w="1603332"/>
                <a:gridCol w="1628383"/>
                <a:gridCol w="2413038"/>
              </a:tblGrid>
              <a:tr h="52999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dirty="0" smtClean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產品配套</a:t>
                      </a:r>
                      <a:endParaRPr lang="zh-TW" altLang="en-US" sz="1600" b="1" dirty="0">
                        <a:solidFill>
                          <a:schemeClr val="tx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0" marR="7200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dirty="0" smtClean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定價</a:t>
                      </a:r>
                      <a:endParaRPr lang="zh-TW" altLang="en-US" sz="1600" b="1" dirty="0">
                        <a:solidFill>
                          <a:schemeClr val="tx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0" marR="7200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dirty="0" smtClean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授權園</a:t>
                      </a:r>
                      <a:r>
                        <a:rPr lang="en-US" altLang="zh-TW" sz="1600" b="1" dirty="0" smtClean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(70%)</a:t>
                      </a:r>
                      <a:endParaRPr lang="zh-TW" altLang="en-US" sz="1600" b="1" dirty="0">
                        <a:solidFill>
                          <a:schemeClr val="tx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0" marR="7200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dirty="0" smtClean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合作校</a:t>
                      </a:r>
                      <a:r>
                        <a:rPr lang="en-US" altLang="zh-TW" sz="1600" b="1" dirty="0" smtClean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(75%)</a:t>
                      </a:r>
                      <a:endParaRPr lang="zh-TW" altLang="en-US" sz="1600" b="1" dirty="0">
                        <a:solidFill>
                          <a:schemeClr val="tx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0" marR="7200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dirty="0" smtClean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非合作校</a:t>
                      </a:r>
                      <a:r>
                        <a:rPr lang="en-US" altLang="zh-TW" sz="1600" b="1" dirty="0" smtClean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(90%)</a:t>
                      </a:r>
                      <a:endParaRPr lang="zh-TW" altLang="en-US" sz="1600" b="1" dirty="0">
                        <a:solidFill>
                          <a:schemeClr val="tx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0" marR="7200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dirty="0" smtClean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說明</a:t>
                      </a:r>
                      <a:endParaRPr lang="zh-TW" altLang="en-US" sz="1600" b="1" dirty="0">
                        <a:solidFill>
                          <a:schemeClr val="tx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0" marR="7200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34577">
                <a:tc>
                  <a:txBody>
                    <a:bodyPr/>
                    <a:lstStyle/>
                    <a:p>
                      <a:pPr algn="r"/>
                      <a:r>
                        <a:rPr lang="zh-TW" altLang="en-US" sz="1600" b="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套書</a:t>
                      </a:r>
                      <a:r>
                        <a:rPr lang="en-US" altLang="zh-TW" sz="1600" b="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lang="zh-TW" alt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課本</a:t>
                      </a:r>
                      <a:r>
                        <a:rPr lang="en-US" altLang="zh-TW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+</a:t>
                      </a:r>
                      <a:r>
                        <a:rPr lang="zh-TW" alt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活動本</a:t>
                      </a:r>
                      <a:r>
                        <a:rPr lang="en-US" altLang="zh-TW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+</a:t>
                      </a:r>
                      <a:r>
                        <a:rPr lang="zh-TW" alt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網校</a:t>
                      </a:r>
                      <a:r>
                        <a:rPr lang="en-US" altLang="zh-TW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e</a:t>
                      </a:r>
                      <a:r>
                        <a:rPr lang="zh-TW" alt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學卡</a:t>
                      </a:r>
                      <a:r>
                        <a:rPr lang="en-US" altLang="zh-TW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+</a:t>
                      </a:r>
                      <a:r>
                        <a:rPr lang="zh-TW" alt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不織布提袋</a:t>
                      </a:r>
                      <a:r>
                        <a:rPr lang="en-US" altLang="zh-TW" sz="1600" b="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)</a:t>
                      </a:r>
                      <a:endParaRPr lang="zh-TW" altLang="en-US" sz="1600" b="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0" marR="72000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6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480</a:t>
                      </a:r>
                      <a:endParaRPr lang="zh-TW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0" marR="72000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6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336</a:t>
                      </a:r>
                      <a:endParaRPr lang="zh-TW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0" marR="72000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6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360</a:t>
                      </a:r>
                      <a:endParaRPr lang="zh-TW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0" marR="72000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6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432</a:t>
                      </a:r>
                      <a:endParaRPr lang="zh-TW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2000" marR="72000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-177800">
                        <a:buFont typeface="+mj-lt"/>
                        <a:buAutoNum type="arabicPeriod"/>
                      </a:pPr>
                      <a:r>
                        <a:rPr lang="en-US" altLang="zh-TW" sz="16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10</a:t>
                      </a:r>
                      <a:r>
                        <a:rPr lang="zh-TW" altLang="en-US" sz="16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套以下不提供</a:t>
                      </a:r>
                      <a:r>
                        <a:rPr lang="en-US" altLang="zh-TW" sz="16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e</a:t>
                      </a:r>
                      <a:r>
                        <a:rPr lang="zh-TW" altLang="en-US" sz="16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學卡</a:t>
                      </a:r>
                      <a:endParaRPr lang="en-US" altLang="zh-TW" sz="1600" dirty="0" smtClean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177800" indent="-177800">
                        <a:buFont typeface="+mj-lt"/>
                        <a:buAutoNum type="arabicPeriod"/>
                      </a:pPr>
                      <a:r>
                        <a:rPr lang="zh-TW" altLang="en-US" sz="16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非合買</a:t>
                      </a:r>
                      <a:r>
                        <a:rPr lang="en-US" altLang="zh-TW" sz="16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10</a:t>
                      </a:r>
                      <a:r>
                        <a:rPr lang="zh-TW" altLang="en-US" sz="16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套以上同合作校折扣</a:t>
                      </a:r>
                      <a:endParaRPr lang="zh-TW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2000" marR="72000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34577">
                <a:tc>
                  <a:txBody>
                    <a:bodyPr/>
                    <a:lstStyle/>
                    <a:p>
                      <a:pPr algn="r"/>
                      <a:r>
                        <a:rPr lang="zh-TW" altLang="en-US" sz="1600" b="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零品</a:t>
                      </a:r>
                      <a:r>
                        <a:rPr lang="en-US" altLang="zh-TW" sz="1600" b="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lang="zh-TW" altLang="en-US" sz="1600" b="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課本</a:t>
                      </a:r>
                      <a:r>
                        <a:rPr lang="en-US" altLang="zh-TW" sz="1600" b="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)</a:t>
                      </a:r>
                      <a:endParaRPr lang="zh-TW" altLang="en-US" sz="1600" b="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0" marR="72000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6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295</a:t>
                      </a:r>
                      <a:endParaRPr lang="zh-TW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0" marR="72000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0" marR="72000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6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221</a:t>
                      </a:r>
                      <a:endParaRPr lang="zh-TW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0" marR="72000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2000" marR="72000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2000" marR="72000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4577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零品</a:t>
                      </a:r>
                      <a:r>
                        <a:rPr lang="en-US" altLang="zh-TW" sz="1600" b="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lang="zh-TW" altLang="zh-TW" sz="1600" b="0" kern="1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活動本</a:t>
                      </a:r>
                      <a:r>
                        <a:rPr lang="en-US" altLang="zh-TW" sz="1600" b="0" kern="1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)</a:t>
                      </a:r>
                    </a:p>
                  </a:txBody>
                  <a:tcPr marL="0" marR="72000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6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200</a:t>
                      </a:r>
                      <a:endParaRPr lang="zh-TW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0" marR="72000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0" marR="72000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6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150</a:t>
                      </a:r>
                      <a:endParaRPr lang="zh-TW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0" marR="72000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2000" marR="72000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2000" marR="72000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4577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altLang="en-US" sz="1600" b="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零品</a:t>
                      </a:r>
                      <a:r>
                        <a:rPr lang="en-US" altLang="zh-TW" sz="1600" b="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lang="zh-TW" altLang="zh-TW" sz="1600" b="0" kern="1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網</a:t>
                      </a:r>
                      <a:r>
                        <a:rPr lang="zh-TW" altLang="en-US" sz="1600" b="0" kern="1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校帳號</a:t>
                      </a:r>
                      <a:r>
                        <a:rPr lang="en-US" altLang="zh-TW" sz="1600" b="0" kern="1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)</a:t>
                      </a:r>
                      <a:endParaRPr lang="zh-TW" altLang="zh-TW" sz="1600" b="0" kern="100" dirty="0" smtClean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0" marR="72000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6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300</a:t>
                      </a:r>
                      <a:endParaRPr lang="zh-TW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0" marR="72000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6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225</a:t>
                      </a:r>
                      <a:endParaRPr lang="zh-TW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0" marR="72000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6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225</a:t>
                      </a:r>
                      <a:endParaRPr lang="zh-TW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0" marR="72000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2000" marR="72000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合作校及授權園</a:t>
                      </a:r>
                      <a:r>
                        <a:rPr lang="en-US" altLang="zh-TW" sz="160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75</a:t>
                      </a:r>
                      <a:r>
                        <a:rPr lang="zh-TW" altLang="en-US" sz="160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折</a:t>
                      </a:r>
                    </a:p>
                  </a:txBody>
                  <a:tcPr marL="72000" marR="72000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4577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altLang="en-US" sz="1600" b="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零品</a:t>
                      </a:r>
                      <a:r>
                        <a:rPr lang="en-US" altLang="zh-TW" sz="1600" b="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lang="zh-TW" altLang="en-US" sz="1600" b="0" kern="1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品格繪本</a:t>
                      </a:r>
                      <a:r>
                        <a:rPr lang="en-US" altLang="zh-TW" sz="1600" b="0" kern="1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)</a:t>
                      </a:r>
                      <a:endParaRPr lang="zh-TW" altLang="zh-TW" sz="1600" b="0" kern="100" dirty="0" smtClean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0" marR="72000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6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100</a:t>
                      </a:r>
                      <a:endParaRPr lang="zh-TW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0" marR="72000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6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70</a:t>
                      </a:r>
                      <a:endParaRPr lang="zh-TW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0" marR="72000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6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75</a:t>
                      </a:r>
                      <a:endParaRPr lang="zh-TW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0" marR="72000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6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100</a:t>
                      </a:r>
                      <a:endParaRPr lang="zh-TW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2000" marR="72000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非合無折扣</a:t>
                      </a:r>
                      <a:endParaRPr lang="zh-TW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2000" marR="72000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4577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altLang="en-US" sz="1600" b="0" kern="1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教用教具</a:t>
                      </a:r>
                      <a:r>
                        <a:rPr lang="en-US" altLang="zh-TW" sz="1600" b="0" kern="1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lang="zh-TW" altLang="en-US" sz="1600" b="0" kern="1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主題海報</a:t>
                      </a:r>
                      <a:r>
                        <a:rPr lang="en-US" altLang="zh-TW" sz="1600" b="0" kern="1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)</a:t>
                      </a:r>
                      <a:endParaRPr lang="zh-TW" altLang="zh-TW" sz="1600" b="0" kern="100" dirty="0" smtClean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0" marR="72000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6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900</a:t>
                      </a:r>
                      <a:endParaRPr lang="zh-TW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0" marR="72000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0" marR="72000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6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720</a:t>
                      </a:r>
                      <a:endParaRPr lang="zh-TW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0" marR="72000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6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900</a:t>
                      </a:r>
                      <a:endParaRPr lang="zh-TW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2000" marR="72000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合作校及授權園</a:t>
                      </a:r>
                      <a:r>
                        <a:rPr lang="en-US" altLang="zh-TW" sz="16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8</a:t>
                      </a:r>
                      <a:r>
                        <a:rPr lang="zh-TW" altLang="en-US" sz="16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折</a:t>
                      </a:r>
                      <a:endParaRPr lang="zh-TW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2000" marR="72000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4577">
                <a:tc>
                  <a:txBody>
                    <a:bodyPr/>
                    <a:lstStyle/>
                    <a:p>
                      <a:pPr algn="r"/>
                      <a:r>
                        <a:rPr lang="zh-TW" altLang="en-US" sz="16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教用教具</a:t>
                      </a:r>
                      <a:r>
                        <a:rPr lang="en-US" altLang="zh-TW" sz="16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lang="zh-TW" altLang="en-US" sz="16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閃示卡</a:t>
                      </a:r>
                      <a:r>
                        <a:rPr lang="en-US" altLang="zh-TW" sz="16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)</a:t>
                      </a:r>
                      <a:endParaRPr lang="zh-TW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0" marR="72000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6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600</a:t>
                      </a:r>
                      <a:endParaRPr lang="zh-TW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0" marR="72000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0" marR="72000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6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600</a:t>
                      </a:r>
                      <a:endParaRPr lang="zh-TW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0" marR="72000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600</a:t>
                      </a:r>
                      <a:endParaRPr lang="zh-TW" altLang="en-US" sz="1600" dirty="0" smtClean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2000" marR="72000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無折扣</a:t>
                      </a:r>
                    </a:p>
                  </a:txBody>
                  <a:tcPr marL="72000" marR="72000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189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</p:nvPr>
        </p:nvGraphicFramePr>
        <p:xfrm>
          <a:off x="1815727" y="1509695"/>
          <a:ext cx="8514408" cy="50738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3594"/>
                <a:gridCol w="3515122"/>
                <a:gridCol w="1952846"/>
                <a:gridCol w="1952846"/>
              </a:tblGrid>
              <a:tr h="53322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Units</a:t>
                      </a:r>
                      <a:endParaRPr lang="zh-TW" altLang="en-US" sz="18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47" marR="91447" marT="45716" marB="45716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Themes</a:t>
                      </a:r>
                      <a:endParaRPr lang="zh-TW" altLang="en-US" sz="18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47" marR="91447" marT="45716" marB="45716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Alphabets</a:t>
                      </a:r>
                      <a:endParaRPr lang="zh-TW" altLang="en-US" sz="18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47" marR="91447" marT="45716" marB="45716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Values</a:t>
                      </a:r>
                      <a:endParaRPr lang="zh-TW" altLang="en-US" sz="18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47" marR="91447" marT="45716" marB="45716" anchor="ctr">
                    <a:solidFill>
                      <a:srgbClr val="00B0F0"/>
                    </a:solidFill>
                  </a:tcPr>
                </a:tc>
              </a:tr>
              <a:tr h="6855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800" b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Unit 1</a:t>
                      </a:r>
                    </a:p>
                  </a:txBody>
                  <a:tcPr marL="91447" marR="91447" marT="45716" marB="4571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800" b="1" dirty="0">
                          <a:solidFill>
                            <a:srgbClr val="0000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Back to </a:t>
                      </a:r>
                      <a:r>
                        <a:rPr lang="en-US" altLang="zh-TW" sz="1800" b="1" dirty="0" smtClean="0">
                          <a:solidFill>
                            <a:srgbClr val="0000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School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1800" b="1" dirty="0" smtClean="0">
                          <a:solidFill>
                            <a:srgbClr val="0000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lang="en-US" altLang="zh-TW" sz="1600" b="1" dirty="0" smtClean="0">
                          <a:solidFill>
                            <a:srgbClr val="0000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lang="zh-TW" altLang="en-US" sz="1600" b="1" dirty="0" smtClean="0">
                          <a:solidFill>
                            <a:srgbClr val="0000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打招呼</a:t>
                      </a:r>
                      <a:r>
                        <a:rPr lang="en-US" altLang="zh-TW" sz="1600" b="1" dirty="0" smtClean="0">
                          <a:solidFill>
                            <a:srgbClr val="0000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—</a:t>
                      </a:r>
                      <a:r>
                        <a:rPr lang="zh-TW" altLang="en-US" sz="1600" b="1" dirty="0" smtClean="0">
                          <a:solidFill>
                            <a:srgbClr val="0000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好、很好</a:t>
                      </a:r>
                      <a:r>
                        <a:rPr lang="en-US" altLang="zh-TW" sz="1600" b="1" dirty="0" smtClean="0">
                          <a:solidFill>
                            <a:srgbClr val="0000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)</a:t>
                      </a:r>
                      <a:endParaRPr lang="en-US" altLang="zh-TW" sz="1600" b="1" dirty="0">
                        <a:solidFill>
                          <a:srgbClr val="000099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47" marR="91447" marT="45716" marB="4571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800" dirty="0" err="1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Aa</a:t>
                      </a:r>
                      <a:r>
                        <a:rPr lang="en-US" altLang="zh-TW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Bb</a:t>
                      </a:r>
                    </a:p>
                  </a:txBody>
                  <a:tcPr marL="91447" marR="91447" marT="45716" marB="45716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zh-TW" altLang="en-US" sz="18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說好話</a:t>
                      </a:r>
                      <a:r>
                        <a:rPr lang="en-US" altLang="zh-TW" sz="18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Being</a:t>
                      </a:r>
                      <a:r>
                        <a:rPr lang="en-US" altLang="zh-TW" sz="1800" baseline="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 </a:t>
                      </a:r>
                      <a:r>
                        <a:rPr lang="en-US" altLang="zh-TW" sz="1800" baseline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polite</a:t>
                      </a:r>
                      <a:endParaRPr lang="zh-TW" altLang="en-US" sz="18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panose="020B0503020204020204" pitchFamily="34" charset="-122"/>
                      </a:endParaRPr>
                    </a:p>
                  </a:txBody>
                  <a:tcPr marL="91447" marR="91447" marT="45716" marB="45716" anchor="ctr"/>
                </a:tc>
              </a:tr>
              <a:tr h="6855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800" b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Unit 2</a:t>
                      </a:r>
                    </a:p>
                  </a:txBody>
                  <a:tcPr marL="91447" marR="91447" marT="45716" marB="4571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800" b="1" dirty="0">
                          <a:solidFill>
                            <a:srgbClr val="0000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Count with </a:t>
                      </a:r>
                      <a:r>
                        <a:rPr lang="en-US" altLang="zh-TW" sz="1800" b="1" dirty="0" smtClean="0">
                          <a:solidFill>
                            <a:srgbClr val="0000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Me</a:t>
                      </a:r>
                      <a:r>
                        <a:rPr lang="zh-TW" altLang="en-US" sz="1800" b="1" dirty="0" smtClean="0">
                          <a:solidFill>
                            <a:srgbClr val="0000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 </a:t>
                      </a:r>
                      <a:endParaRPr lang="en-US" altLang="zh-TW" sz="1800" b="1" dirty="0" smtClean="0">
                        <a:solidFill>
                          <a:srgbClr val="000099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b="1" dirty="0" smtClean="0">
                          <a:solidFill>
                            <a:srgbClr val="0000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lang="zh-TW" altLang="en-US" sz="1600" b="1" dirty="0" smtClean="0">
                          <a:solidFill>
                            <a:srgbClr val="0000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數字</a:t>
                      </a:r>
                      <a:r>
                        <a:rPr lang="en-US" altLang="zh-TW" sz="1600" b="1" dirty="0" smtClean="0">
                          <a:solidFill>
                            <a:srgbClr val="0000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1-5)</a:t>
                      </a:r>
                      <a:endParaRPr lang="en-US" altLang="zh-TW" sz="1600" b="1" dirty="0">
                        <a:solidFill>
                          <a:srgbClr val="000099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47" marR="91447" marT="45716" marB="4571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Cc </a:t>
                      </a:r>
                      <a:r>
                        <a:rPr lang="en-US" altLang="zh-TW" sz="1800" dirty="0" err="1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Dd</a:t>
                      </a:r>
                      <a:endParaRPr lang="en-US" altLang="zh-TW" sz="18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47" marR="91447" marT="45716" marB="45716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TW" altLang="en-US" sz="18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彼此相愛</a:t>
                      </a:r>
                      <a:r>
                        <a:rPr lang="en-US" altLang="zh-TW" sz="1800" kern="1200" dirty="0" smtClean="0">
                          <a:solidFill>
                            <a:srgbClr val="0000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Loving </a:t>
                      </a:r>
                      <a:r>
                        <a:rPr lang="en-US" altLang="zh-TW" sz="1800" kern="1200" dirty="0">
                          <a:solidFill>
                            <a:srgbClr val="0000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one another</a:t>
                      </a:r>
                    </a:p>
                  </a:txBody>
                  <a:tcPr marL="91447" marR="91447" marT="45716" marB="45716" anchor="ctr"/>
                </a:tc>
              </a:tr>
              <a:tr h="6855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800" b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Unit 3</a:t>
                      </a:r>
                    </a:p>
                  </a:txBody>
                  <a:tcPr marL="91447" marR="91447" marT="45716" marB="4571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800" b="1" dirty="0">
                          <a:solidFill>
                            <a:srgbClr val="0000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I Like </a:t>
                      </a:r>
                      <a:r>
                        <a:rPr lang="en-US" altLang="zh-TW" sz="1800" b="1" dirty="0" smtClean="0">
                          <a:solidFill>
                            <a:srgbClr val="0000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Colors</a:t>
                      </a:r>
                      <a:r>
                        <a:rPr lang="zh-TW" altLang="en-US" sz="1800" b="1" dirty="0" smtClean="0">
                          <a:solidFill>
                            <a:srgbClr val="0000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 </a:t>
                      </a:r>
                      <a:endParaRPr lang="en-US" altLang="zh-TW" sz="1800" b="1" dirty="0" smtClean="0">
                        <a:solidFill>
                          <a:srgbClr val="000099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b="1" dirty="0" smtClean="0">
                          <a:solidFill>
                            <a:srgbClr val="0000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lang="zh-TW" altLang="en-US" sz="1600" b="1" dirty="0" smtClean="0">
                          <a:solidFill>
                            <a:srgbClr val="0000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顏色</a:t>
                      </a:r>
                      <a:r>
                        <a:rPr lang="en-US" altLang="zh-TW" sz="1600" b="1" dirty="0" smtClean="0">
                          <a:solidFill>
                            <a:srgbClr val="0000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-</a:t>
                      </a:r>
                      <a:r>
                        <a:rPr lang="zh-TW" altLang="en-US" sz="1600" b="1" dirty="0" smtClean="0">
                          <a:solidFill>
                            <a:srgbClr val="0000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紅、黃、藍、綠</a:t>
                      </a:r>
                      <a:r>
                        <a:rPr lang="en-US" altLang="zh-TW" sz="1600" b="1" dirty="0" smtClean="0">
                          <a:solidFill>
                            <a:srgbClr val="0000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)</a:t>
                      </a:r>
                      <a:endParaRPr lang="en-US" altLang="zh-TW" sz="1600" b="1" dirty="0">
                        <a:solidFill>
                          <a:srgbClr val="000099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47" marR="91447" marT="45716" marB="4571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800" dirty="0" err="1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Ee</a:t>
                      </a:r>
                      <a:r>
                        <a:rPr lang="en-US" altLang="zh-TW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Ff</a:t>
                      </a:r>
                    </a:p>
                  </a:txBody>
                  <a:tcPr marL="91447" marR="91447" marT="45716" marB="45716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TW" altLang="en-US" sz="18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保持清潔</a:t>
                      </a:r>
                      <a:r>
                        <a:rPr lang="en-US" altLang="zh-TW" sz="1800" kern="1200" dirty="0" smtClean="0">
                          <a:solidFill>
                            <a:srgbClr val="0000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keeping </a:t>
                      </a:r>
                      <a:r>
                        <a:rPr lang="en-US" altLang="zh-TW" sz="1800" kern="1200" dirty="0">
                          <a:solidFill>
                            <a:srgbClr val="0000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clean</a:t>
                      </a:r>
                      <a:endParaRPr lang="zh-TW" altLang="en-US" sz="18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panose="020B0503020204020204" pitchFamily="34" charset="-122"/>
                      </a:endParaRPr>
                    </a:p>
                  </a:txBody>
                  <a:tcPr marL="91447" marR="91447" marT="45716" marB="45716" anchor="ctr"/>
                </a:tc>
              </a:tr>
              <a:tr h="6855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800" b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Unit 4</a:t>
                      </a:r>
                    </a:p>
                  </a:txBody>
                  <a:tcPr marL="91447" marR="91447" marT="45716" marB="4571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800" b="1" dirty="0">
                          <a:solidFill>
                            <a:srgbClr val="0000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I See </a:t>
                      </a:r>
                      <a:r>
                        <a:rPr lang="en-US" altLang="zh-TW" sz="1800" b="1" dirty="0" smtClean="0">
                          <a:solidFill>
                            <a:srgbClr val="0000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Shapes</a:t>
                      </a:r>
                      <a:r>
                        <a:rPr lang="zh-TW" altLang="en-US" sz="1800" b="1" dirty="0" smtClean="0">
                          <a:solidFill>
                            <a:srgbClr val="0000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  <a:endParaRPr lang="en-US" altLang="zh-TW" sz="1800" b="1" dirty="0" smtClean="0">
                        <a:solidFill>
                          <a:srgbClr val="000099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1800" b="1" dirty="0" smtClean="0">
                          <a:solidFill>
                            <a:srgbClr val="0000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lang="en-US" altLang="zh-TW" sz="1600" b="1" dirty="0" smtClean="0">
                          <a:solidFill>
                            <a:srgbClr val="0000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lang="zh-TW" altLang="en-US" sz="1600" b="1" dirty="0" smtClean="0">
                          <a:solidFill>
                            <a:srgbClr val="0000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形狀</a:t>
                      </a:r>
                      <a:r>
                        <a:rPr lang="en-US" altLang="zh-TW" sz="1600" b="1" dirty="0" smtClean="0">
                          <a:solidFill>
                            <a:srgbClr val="0000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—</a:t>
                      </a:r>
                      <a:r>
                        <a:rPr lang="zh-TW" altLang="en-US" sz="1600" b="1" dirty="0" smtClean="0">
                          <a:solidFill>
                            <a:srgbClr val="0000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正方形、三角形、圓形、星形</a:t>
                      </a:r>
                      <a:r>
                        <a:rPr lang="en-US" altLang="zh-TW" sz="1600" b="1" dirty="0" smtClean="0">
                          <a:solidFill>
                            <a:srgbClr val="0000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)</a:t>
                      </a:r>
                      <a:endParaRPr lang="en-US" altLang="zh-TW" sz="1600" b="1" dirty="0">
                        <a:solidFill>
                          <a:srgbClr val="000099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47" marR="91447" marT="45716" marB="4571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8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Gg </a:t>
                      </a:r>
                      <a:r>
                        <a:rPr lang="en-US" altLang="zh-TW" sz="1800" dirty="0" err="1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Hh</a:t>
                      </a:r>
                      <a:endParaRPr lang="en-US" altLang="zh-TW" sz="18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47" marR="91447" marT="45716" marB="45716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TW" altLang="en-US" sz="1800" kern="1200" dirty="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好行為</a:t>
                      </a:r>
                      <a:r>
                        <a:rPr kumimoji="0" lang="en-US" altLang="zh-TW" sz="1800" kern="1200" dirty="0" smtClean="0">
                          <a:solidFill>
                            <a:srgbClr val="0000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Being </a:t>
                      </a:r>
                      <a:r>
                        <a:rPr kumimoji="0" lang="en-US" altLang="zh-TW" sz="1800" kern="1200" dirty="0">
                          <a:solidFill>
                            <a:srgbClr val="0000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in order</a:t>
                      </a:r>
                      <a:endParaRPr kumimoji="0" lang="zh-TW" altLang="en-US" sz="1800" kern="1200" dirty="0">
                        <a:solidFill>
                          <a:schemeClr val="dk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panose="020B0503020204020204" pitchFamily="34" charset="-122"/>
                      </a:endParaRPr>
                    </a:p>
                  </a:txBody>
                  <a:tcPr marL="91447" marR="91447" marT="45716" marB="45716" anchor="ctr"/>
                </a:tc>
              </a:tr>
              <a:tr h="6855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800" b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Unit 5</a:t>
                      </a:r>
                    </a:p>
                  </a:txBody>
                  <a:tcPr marL="91447" marR="91447" marT="45716" marB="4571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800" b="1" dirty="0">
                          <a:solidFill>
                            <a:srgbClr val="0000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This Is </a:t>
                      </a:r>
                      <a:r>
                        <a:rPr lang="en-US" altLang="zh-TW" sz="1800" b="1" dirty="0" smtClean="0">
                          <a:solidFill>
                            <a:srgbClr val="0000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Me</a:t>
                      </a:r>
                      <a:r>
                        <a:rPr lang="zh-TW" altLang="en-US" sz="1800" b="1" dirty="0" smtClean="0">
                          <a:solidFill>
                            <a:srgbClr val="0000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 </a:t>
                      </a:r>
                      <a:endParaRPr lang="en-US" altLang="zh-TW" sz="1800" b="1" dirty="0" smtClean="0">
                        <a:solidFill>
                          <a:srgbClr val="000099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b="1" dirty="0" smtClean="0">
                          <a:solidFill>
                            <a:srgbClr val="0000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lang="zh-TW" altLang="en-US" sz="1600" b="1" dirty="0" smtClean="0">
                          <a:solidFill>
                            <a:srgbClr val="0000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五官</a:t>
                      </a:r>
                      <a:r>
                        <a:rPr lang="en-US" altLang="zh-TW" sz="1600" b="1" dirty="0" smtClean="0">
                          <a:solidFill>
                            <a:srgbClr val="0000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—</a:t>
                      </a:r>
                      <a:r>
                        <a:rPr lang="zh-TW" altLang="en-US" sz="1600" b="1" dirty="0" smtClean="0">
                          <a:solidFill>
                            <a:srgbClr val="0000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眼、耳、口、鼻</a:t>
                      </a:r>
                      <a:r>
                        <a:rPr lang="en-US" altLang="zh-TW" sz="1600" b="1" dirty="0" smtClean="0">
                          <a:solidFill>
                            <a:srgbClr val="0000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)</a:t>
                      </a:r>
                      <a:endParaRPr lang="en-US" altLang="zh-TW" sz="1600" b="1" dirty="0">
                        <a:solidFill>
                          <a:srgbClr val="000099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47" marR="91447" marT="45716" marB="4571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Ii </a:t>
                      </a:r>
                      <a:r>
                        <a:rPr lang="en-US" altLang="zh-TW" sz="1800" dirty="0" err="1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Jj</a:t>
                      </a:r>
                      <a:endParaRPr lang="en-US" altLang="zh-TW" sz="18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47" marR="91447" marT="45716" marB="45716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TW" altLang="en-US" sz="18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建立自信</a:t>
                      </a:r>
                      <a:r>
                        <a:rPr lang="en-US" altLang="zh-TW" sz="1800" kern="1200" dirty="0" smtClean="0">
                          <a:solidFill>
                            <a:srgbClr val="0000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Building </a:t>
                      </a:r>
                      <a:r>
                        <a:rPr lang="en-US" altLang="zh-TW" sz="1800" kern="1200" dirty="0">
                          <a:solidFill>
                            <a:srgbClr val="0000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self</a:t>
                      </a:r>
                      <a:r>
                        <a:rPr lang="zh-TW" altLang="en-US" sz="1800" kern="1200" dirty="0">
                          <a:solidFill>
                            <a:srgbClr val="0000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 </a:t>
                      </a:r>
                      <a:r>
                        <a:rPr lang="en-US" altLang="zh-TW" sz="1800" kern="1200" dirty="0">
                          <a:solidFill>
                            <a:srgbClr val="0000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confidence</a:t>
                      </a:r>
                      <a:r>
                        <a:rPr lang="zh-TW" altLang="en-US" sz="1800" kern="1200" dirty="0">
                          <a:solidFill>
                            <a:srgbClr val="0000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 </a:t>
                      </a:r>
                      <a:endParaRPr lang="en-US" altLang="zh-TW" sz="1800" kern="1200" dirty="0">
                        <a:solidFill>
                          <a:srgbClr val="000000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panose="020B0503020204020204" pitchFamily="34" charset="-122"/>
                      </a:endParaRPr>
                    </a:p>
                  </a:txBody>
                  <a:tcPr marL="91447" marR="91447" marT="45716" marB="45716" anchor="ctr"/>
                </a:tc>
              </a:tr>
              <a:tr h="6855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0" lang="en-US" altLang="zh-TW" sz="1800" b="0" kern="1200" dirty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Unit 6</a:t>
                      </a:r>
                    </a:p>
                  </a:txBody>
                  <a:tcPr marL="91447" marR="91447" marT="45716" marB="4571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800" b="1" dirty="0">
                          <a:solidFill>
                            <a:srgbClr val="0000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We Are </a:t>
                      </a:r>
                      <a:r>
                        <a:rPr lang="en-US" altLang="zh-TW" sz="1800" b="1" dirty="0" smtClean="0">
                          <a:solidFill>
                            <a:srgbClr val="0000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Family</a:t>
                      </a:r>
                      <a:r>
                        <a:rPr lang="zh-TW" altLang="en-US" sz="1800" b="1" dirty="0" smtClean="0">
                          <a:solidFill>
                            <a:srgbClr val="0000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 </a:t>
                      </a:r>
                      <a:endParaRPr lang="en-US" altLang="zh-TW" sz="1800" b="1" dirty="0" smtClean="0">
                        <a:solidFill>
                          <a:srgbClr val="000099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b="1" dirty="0" smtClean="0">
                          <a:solidFill>
                            <a:srgbClr val="0000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lang="zh-TW" altLang="en-US" sz="1600" b="1" dirty="0" smtClean="0">
                          <a:solidFill>
                            <a:srgbClr val="0000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家庭成員</a:t>
                      </a:r>
                      <a:r>
                        <a:rPr lang="en-US" altLang="zh-TW" sz="1600" b="1" dirty="0" smtClean="0">
                          <a:solidFill>
                            <a:srgbClr val="0000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-</a:t>
                      </a:r>
                      <a:r>
                        <a:rPr lang="zh-TW" altLang="en-US" sz="1600" b="1" dirty="0" smtClean="0">
                          <a:solidFill>
                            <a:srgbClr val="0000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爸爸、媽媽、姊妹、兄弟</a:t>
                      </a:r>
                      <a:r>
                        <a:rPr lang="en-US" altLang="zh-TW" sz="1600" b="1" dirty="0" smtClean="0">
                          <a:solidFill>
                            <a:srgbClr val="0000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)</a:t>
                      </a:r>
                      <a:endParaRPr lang="en-US" altLang="zh-TW" sz="1600" b="1" dirty="0">
                        <a:solidFill>
                          <a:srgbClr val="000099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47" marR="91447" marT="45716" marB="4571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800" dirty="0" err="1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Kk</a:t>
                      </a:r>
                      <a:r>
                        <a:rPr lang="en-US" altLang="zh-TW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lang="en-US" altLang="zh-TW" sz="1800" dirty="0" err="1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Ll</a:t>
                      </a:r>
                      <a:endParaRPr lang="en-US" altLang="zh-TW" sz="18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47" marR="91447" marT="45716" marB="45716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TW" altLang="en-US" sz="1800" kern="1200" dirty="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好行為</a:t>
                      </a:r>
                      <a:r>
                        <a:rPr kumimoji="0" lang="en-US" altLang="zh-TW" sz="1800" kern="1200" dirty="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:</a:t>
                      </a:r>
                      <a:r>
                        <a:rPr kumimoji="0" lang="zh-TW" altLang="en-US" sz="1800" kern="1200" dirty="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守秩序</a:t>
                      </a:r>
                      <a:r>
                        <a:rPr kumimoji="0" lang="en-US" altLang="zh-TW" sz="1800" kern="1200" dirty="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Taking </a:t>
                      </a:r>
                      <a:r>
                        <a:rPr kumimoji="0" lang="en-US" altLang="zh-TW" sz="1800" kern="1200" dirty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turns</a:t>
                      </a:r>
                      <a:endParaRPr kumimoji="0" lang="zh-TW" altLang="en-US" sz="1800" kern="1200" dirty="0">
                        <a:solidFill>
                          <a:schemeClr val="dk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panose="020B0503020204020204" pitchFamily="34" charset="-122"/>
                      </a:endParaRPr>
                    </a:p>
                  </a:txBody>
                  <a:tcPr marL="91447" marR="91447" marT="45716" marB="45716" anchor="ctr"/>
                </a:tc>
              </a:tr>
            </a:tbl>
          </a:graphicData>
        </a:graphic>
      </p:graphicFrame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1802296" y="393983"/>
            <a:ext cx="8825948" cy="1063756"/>
          </a:xfr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b">
            <a:noAutofit/>
          </a:bodyPr>
          <a:lstStyle/>
          <a:p>
            <a:pPr>
              <a:lnSpc>
                <a:spcPts val="3500"/>
              </a:lnSpc>
              <a:spcBef>
                <a:spcPts val="1800"/>
              </a:spcBef>
              <a:defRPr/>
            </a:pPr>
            <a:r>
              <a:rPr lang="zh-TW" altLang="en-US" sz="32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幼兒英語學習系統內容規劃 </a:t>
            </a:r>
            <a:r>
              <a:rPr lang="en-US" altLang="zh-TW" sz="32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Book 1</a:t>
            </a:r>
            <a:endParaRPr lang="zh-TW" altLang="en-US" sz="32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</p:nvPr>
        </p:nvGraphicFramePr>
        <p:xfrm>
          <a:off x="1709971" y="1536860"/>
          <a:ext cx="8722638" cy="48767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0339"/>
                <a:gridCol w="3601089"/>
                <a:gridCol w="2000605"/>
                <a:gridCol w="2000605"/>
              </a:tblGrid>
              <a:tr h="52595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Units</a:t>
                      </a:r>
                      <a:endParaRPr lang="zh-TW" altLang="en-US" sz="1600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44" marR="91444" marT="45719" marB="45719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Themes</a:t>
                      </a:r>
                      <a:endParaRPr lang="zh-TW" altLang="en-US" sz="1600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44" marR="91444" marT="45719" marB="45719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Alphabets</a:t>
                      </a:r>
                      <a:endParaRPr lang="zh-TW" altLang="en-US" sz="1600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44" marR="91444" marT="45719" marB="45719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Values</a:t>
                      </a:r>
                      <a:endParaRPr lang="zh-TW" altLang="en-US" sz="1600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44" marR="91444" marT="45719" marB="45719" anchor="ctr">
                    <a:solidFill>
                      <a:srgbClr val="00B050"/>
                    </a:solidFill>
                  </a:tcPr>
                </a:tc>
              </a:tr>
              <a:tr h="67622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b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Unit 1</a:t>
                      </a: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b="1" dirty="0">
                          <a:solidFill>
                            <a:srgbClr val="0066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My Five </a:t>
                      </a:r>
                      <a:r>
                        <a:rPr lang="en-US" altLang="zh-TW" sz="1600" b="1" dirty="0" smtClean="0">
                          <a:solidFill>
                            <a:srgbClr val="0066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Senses</a:t>
                      </a:r>
                      <a:r>
                        <a:rPr lang="zh-TW" altLang="en-US" sz="1600" b="1" dirty="0" smtClean="0">
                          <a:solidFill>
                            <a:srgbClr val="0066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  <a:endParaRPr lang="en-US" altLang="zh-TW" sz="1600" b="1" dirty="0" smtClean="0">
                        <a:solidFill>
                          <a:srgbClr val="006600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b="1" dirty="0" smtClean="0">
                          <a:solidFill>
                            <a:srgbClr val="0066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lang="zh-TW" altLang="en-US" sz="1600" b="1" dirty="0" smtClean="0">
                          <a:solidFill>
                            <a:srgbClr val="0066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五種感官</a:t>
                      </a:r>
                      <a:r>
                        <a:rPr lang="en-US" altLang="zh-TW" sz="1600" b="1" dirty="0" smtClean="0">
                          <a:solidFill>
                            <a:srgbClr val="0066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—</a:t>
                      </a:r>
                      <a:r>
                        <a:rPr lang="zh-TW" altLang="en-US" sz="1600" b="1" dirty="0" smtClean="0">
                          <a:solidFill>
                            <a:srgbClr val="0066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看、聽、聞、摸、嚐</a:t>
                      </a:r>
                      <a:r>
                        <a:rPr lang="en-US" altLang="zh-TW" sz="1600" b="1" dirty="0" smtClean="0">
                          <a:solidFill>
                            <a:srgbClr val="0066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)</a:t>
                      </a:r>
                      <a:endParaRPr lang="en-US" altLang="zh-TW" sz="1600" b="1" dirty="0">
                        <a:solidFill>
                          <a:srgbClr val="006600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0" lang="en-US" altLang="zh-TW" sz="1600" b="0" kern="1200" dirty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Mm </a:t>
                      </a:r>
                      <a:r>
                        <a:rPr kumimoji="0" lang="en-US" altLang="zh-TW" sz="1600" b="0" kern="1200" dirty="0" err="1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Nn</a:t>
                      </a:r>
                      <a:endParaRPr kumimoji="0" lang="en-US" altLang="zh-TW" sz="1600" b="0" kern="1200" dirty="0">
                        <a:solidFill>
                          <a:schemeClr val="dk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TW" altLang="en-US" sz="1600" b="0" kern="1200" dirty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建立</a:t>
                      </a:r>
                      <a:r>
                        <a:rPr kumimoji="0" lang="zh-TW" altLang="en-US" sz="1600" b="0" kern="120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自信</a:t>
                      </a:r>
                      <a:r>
                        <a:rPr kumimoji="0" lang="en-US" altLang="zh-TW" sz="1600" b="0" kern="120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:</a:t>
                      </a:r>
                      <a:r>
                        <a:rPr kumimoji="0" lang="zh-TW" altLang="en-US" sz="1600" b="0" kern="120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 分工合作</a:t>
                      </a:r>
                      <a:r>
                        <a:rPr kumimoji="0" lang="en-US" altLang="zh-TW" sz="1600" b="0" kern="120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Working </a:t>
                      </a:r>
                      <a:r>
                        <a:rPr kumimoji="0" lang="en-US" altLang="zh-TW" sz="1600" b="0" kern="1200" dirty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together</a:t>
                      </a:r>
                      <a:endParaRPr kumimoji="0" lang="zh-TW" altLang="en-US" sz="1600" b="0" kern="1200" dirty="0">
                        <a:solidFill>
                          <a:schemeClr val="dk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panose="020B0503020204020204" pitchFamily="34" charset="-122"/>
                      </a:endParaRPr>
                    </a:p>
                  </a:txBody>
                  <a:tcPr marL="91444" marR="91444" marT="45719" marB="45719" anchor="ctr"/>
                </a:tc>
              </a:tr>
              <a:tr h="67622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b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Unit 2</a:t>
                      </a: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0000"/>
                        </a:lnSpc>
                      </a:pPr>
                      <a:r>
                        <a:rPr kumimoji="0" lang="en-US" altLang="zh-TW" sz="1600" b="1" kern="1200" dirty="0">
                          <a:solidFill>
                            <a:srgbClr val="0066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Happy </a:t>
                      </a:r>
                      <a:r>
                        <a:rPr kumimoji="0" lang="en-US" altLang="zh-TW" sz="1600" b="1" kern="1200" dirty="0" smtClean="0">
                          <a:solidFill>
                            <a:srgbClr val="0066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Birthday</a:t>
                      </a:r>
                      <a:r>
                        <a:rPr kumimoji="0" lang="zh-TW" altLang="en-US" sz="1600" b="1" kern="1200" baseline="0" dirty="0" smtClean="0">
                          <a:solidFill>
                            <a:srgbClr val="0066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 </a:t>
                      </a:r>
                      <a:endParaRPr kumimoji="0" lang="en-US" altLang="zh-TW" sz="1600" b="1" kern="1200" baseline="0" dirty="0" smtClean="0">
                        <a:solidFill>
                          <a:srgbClr val="006600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algn="ctr" rtl="0" eaLnBrk="1" latinLnBrk="0" hangingPunct="1">
                        <a:lnSpc>
                          <a:spcPct val="100000"/>
                        </a:lnSpc>
                      </a:pPr>
                      <a:r>
                        <a:rPr kumimoji="0" lang="zh-TW" altLang="en-US" sz="1600" b="1" kern="1200" baseline="0" dirty="0" smtClean="0">
                          <a:solidFill>
                            <a:srgbClr val="0066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 </a:t>
                      </a:r>
                      <a:r>
                        <a:rPr kumimoji="0" lang="en-US" altLang="zh-TW" sz="1600" b="1" kern="1200" baseline="0" dirty="0" smtClean="0">
                          <a:solidFill>
                            <a:srgbClr val="0066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(</a:t>
                      </a:r>
                      <a:r>
                        <a:rPr kumimoji="0" lang="zh-TW" altLang="en-US" sz="1600" b="1" kern="1200" baseline="0" dirty="0" smtClean="0">
                          <a:solidFill>
                            <a:srgbClr val="0066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詢問年齡</a:t>
                      </a:r>
                      <a:r>
                        <a:rPr kumimoji="0" lang="en-US" altLang="zh-TW" sz="1600" b="1" kern="1200" baseline="0" dirty="0" smtClean="0">
                          <a:solidFill>
                            <a:srgbClr val="0066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—</a:t>
                      </a:r>
                      <a:r>
                        <a:rPr kumimoji="0" lang="zh-TW" altLang="en-US" sz="1600" b="1" kern="1200" baseline="0" dirty="0" smtClean="0">
                          <a:solidFill>
                            <a:srgbClr val="0066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數字</a:t>
                      </a:r>
                      <a:r>
                        <a:rPr kumimoji="0" lang="en-US" altLang="zh-TW" sz="1600" b="1" kern="1200" baseline="0" dirty="0" smtClean="0">
                          <a:solidFill>
                            <a:srgbClr val="0066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6-10)</a:t>
                      </a:r>
                      <a:endParaRPr kumimoji="0" lang="en-US" altLang="zh-TW" sz="1600" b="1" kern="1200" dirty="0">
                        <a:solidFill>
                          <a:srgbClr val="006600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b="0" dirty="0" err="1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Oo</a:t>
                      </a:r>
                      <a:r>
                        <a:rPr lang="en-US" altLang="zh-TW" sz="1600" b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Pp</a:t>
                      </a: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TW" altLang="en-US" sz="1600" b="0" kern="120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保持清潔</a:t>
                      </a:r>
                      <a:r>
                        <a:rPr kumimoji="0" lang="en-US" altLang="zh-TW" sz="1600" b="0" kern="120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:</a:t>
                      </a:r>
                      <a:r>
                        <a:rPr kumimoji="0" lang="zh-TW" altLang="en-US" sz="1600" b="0" kern="120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 注重個人衛生</a:t>
                      </a:r>
                      <a:r>
                        <a:rPr kumimoji="0" lang="en-US" altLang="zh-TW" sz="1600" b="0" kern="120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Being </a:t>
                      </a:r>
                      <a:r>
                        <a:rPr kumimoji="0" lang="en-US" altLang="zh-TW" sz="1600" b="0" kern="1200" dirty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neat</a:t>
                      </a:r>
                      <a:endParaRPr kumimoji="0" lang="zh-TW" altLang="en-US" sz="1600" b="0" kern="1200" dirty="0">
                        <a:solidFill>
                          <a:schemeClr val="dk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panose="020B0503020204020204" pitchFamily="34" charset="-122"/>
                      </a:endParaRPr>
                    </a:p>
                  </a:txBody>
                  <a:tcPr marL="91444" marR="91444" marT="45719" marB="45719" anchor="b"/>
                </a:tc>
              </a:tr>
              <a:tr h="67622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b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Unit 3</a:t>
                      </a: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0000"/>
                        </a:lnSpc>
                      </a:pPr>
                      <a:r>
                        <a:rPr kumimoji="0" lang="en-US" altLang="zh-TW" sz="1600" b="1" kern="1200" dirty="0">
                          <a:solidFill>
                            <a:srgbClr val="0066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I Love </a:t>
                      </a:r>
                      <a:r>
                        <a:rPr kumimoji="0" lang="en-US" altLang="zh-TW" sz="1600" b="1" kern="1200" dirty="0" smtClean="0">
                          <a:solidFill>
                            <a:srgbClr val="0066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Toys</a:t>
                      </a:r>
                      <a:r>
                        <a:rPr kumimoji="0" lang="zh-TW" altLang="en-US" sz="1600" b="1" kern="1200" dirty="0" smtClean="0">
                          <a:solidFill>
                            <a:srgbClr val="0066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 </a:t>
                      </a:r>
                      <a:endParaRPr kumimoji="0" lang="en-US" altLang="zh-TW" sz="1600" b="1" kern="1200" dirty="0" smtClean="0">
                        <a:solidFill>
                          <a:srgbClr val="006600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algn="ctr" rtl="0" eaLnBrk="1" latinLnBrk="0" hangingPunct="1">
                        <a:lnSpc>
                          <a:spcPct val="100000"/>
                        </a:lnSpc>
                      </a:pPr>
                      <a:r>
                        <a:rPr kumimoji="0" lang="zh-TW" altLang="en-US" sz="1600" b="1" kern="1200" dirty="0" smtClean="0">
                          <a:solidFill>
                            <a:srgbClr val="0066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 </a:t>
                      </a:r>
                      <a:r>
                        <a:rPr kumimoji="0" lang="en-US" altLang="zh-TW" sz="1600" b="1" kern="1200" dirty="0" smtClean="0">
                          <a:solidFill>
                            <a:srgbClr val="0066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(</a:t>
                      </a:r>
                      <a:r>
                        <a:rPr kumimoji="0" lang="zh-TW" altLang="en-US" sz="1600" b="1" kern="1200" dirty="0" smtClean="0">
                          <a:solidFill>
                            <a:srgbClr val="0066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玩具</a:t>
                      </a:r>
                      <a:r>
                        <a:rPr kumimoji="0" lang="en-US" altLang="zh-TW" sz="1600" b="1" kern="1200" dirty="0" smtClean="0">
                          <a:solidFill>
                            <a:srgbClr val="0066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—</a:t>
                      </a:r>
                      <a:r>
                        <a:rPr kumimoji="0" lang="zh-TW" altLang="en-US" sz="1600" b="1" kern="1200" dirty="0" smtClean="0">
                          <a:solidFill>
                            <a:srgbClr val="0066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球、機器人、洋娃娃、積木</a:t>
                      </a:r>
                      <a:r>
                        <a:rPr kumimoji="0" lang="en-US" altLang="zh-TW" sz="1600" b="1" kern="1200" dirty="0" smtClean="0">
                          <a:solidFill>
                            <a:srgbClr val="0066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)</a:t>
                      </a:r>
                      <a:endParaRPr kumimoji="0" lang="en-US" altLang="zh-TW" sz="1600" b="1" kern="1200" dirty="0">
                        <a:solidFill>
                          <a:srgbClr val="006600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b="0" dirty="0" err="1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Qq</a:t>
                      </a:r>
                      <a:r>
                        <a:rPr lang="en-US" altLang="zh-TW" sz="1600" b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lang="en-US" altLang="zh-TW" sz="1600" b="0" dirty="0" err="1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Rr</a:t>
                      </a:r>
                      <a:endParaRPr lang="en-US" altLang="zh-TW" sz="1600" b="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TW" altLang="en-US" sz="1600" b="0" kern="1200" dirty="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好行為</a:t>
                      </a:r>
                      <a:r>
                        <a:rPr kumimoji="0" lang="en-US" altLang="zh-TW" sz="1600" b="0" kern="1200" dirty="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:</a:t>
                      </a:r>
                      <a:r>
                        <a:rPr kumimoji="0" lang="zh-TW" altLang="en-US" sz="1600" b="0" kern="1200" dirty="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幫助他人</a:t>
                      </a:r>
                      <a:r>
                        <a:rPr kumimoji="0" lang="en-US" altLang="zh-TW" sz="1600" b="0" kern="1200" dirty="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Being </a:t>
                      </a:r>
                      <a:r>
                        <a:rPr kumimoji="0" lang="en-US" altLang="zh-TW" sz="1600" b="0" kern="1200" dirty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helpful</a:t>
                      </a:r>
                      <a:endParaRPr kumimoji="0" lang="zh-TW" altLang="en-US" sz="1600" b="0" kern="1200" dirty="0">
                        <a:solidFill>
                          <a:schemeClr val="dk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panose="020B0503020204020204" pitchFamily="34" charset="-122"/>
                      </a:endParaRPr>
                    </a:p>
                  </a:txBody>
                  <a:tcPr marL="91444" marR="91444" marT="45719" marB="45719" anchor="ctr"/>
                </a:tc>
              </a:tr>
              <a:tr h="67622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b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Unit 4</a:t>
                      </a: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0000"/>
                        </a:lnSpc>
                      </a:pPr>
                      <a:r>
                        <a:rPr kumimoji="0" lang="en-US" altLang="zh-TW" sz="1600" b="1" kern="1200" dirty="0" smtClean="0">
                          <a:solidFill>
                            <a:srgbClr val="0066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On the Playground</a:t>
                      </a:r>
                    </a:p>
                    <a:p>
                      <a:pPr marL="0" algn="ctr" rtl="0" eaLnBrk="1" latinLnBrk="0" hangingPunct="1">
                        <a:lnSpc>
                          <a:spcPct val="100000"/>
                        </a:lnSpc>
                      </a:pPr>
                      <a:r>
                        <a:rPr kumimoji="0" lang="en-US" altLang="zh-TW" sz="1600" b="1" kern="1200" dirty="0" smtClean="0">
                          <a:solidFill>
                            <a:srgbClr val="0066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(</a:t>
                      </a:r>
                      <a:r>
                        <a:rPr lang="zh-TW" altLang="en-US" sz="1600" b="1" i="0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操場，遊樂場</a:t>
                      </a:r>
                      <a:r>
                        <a:rPr lang="en-US" altLang="zh-TW" sz="1600" b="1" i="0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—</a:t>
                      </a:r>
                      <a:r>
                        <a:rPr lang="zh-TW" altLang="en-US" sz="1600" b="1" i="0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溜滑梯、盪鞦韆、翹翹板、攀爬架</a:t>
                      </a:r>
                      <a:r>
                        <a:rPr lang="en-US" altLang="zh-TW" sz="1600" b="1" i="0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)</a:t>
                      </a:r>
                      <a:endParaRPr kumimoji="0" lang="en-US" altLang="zh-TW" sz="1600" b="1" kern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0" lang="en-US" altLang="zh-TW" sz="1600" b="0" kern="1200" dirty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Ss </a:t>
                      </a:r>
                      <a:r>
                        <a:rPr kumimoji="0" lang="en-US" altLang="zh-TW" sz="1600" b="0" kern="1200" dirty="0" err="1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Tt</a:t>
                      </a:r>
                      <a:endParaRPr kumimoji="0" lang="en-US" altLang="zh-TW" sz="1600" b="0" kern="1200" dirty="0">
                        <a:solidFill>
                          <a:schemeClr val="dk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TW" altLang="en-US" sz="1600" b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說好話</a:t>
                      </a:r>
                      <a:r>
                        <a:rPr lang="en-US" altLang="zh-TW" sz="1600" b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:</a:t>
                      </a:r>
                      <a:r>
                        <a:rPr lang="zh-TW" altLang="en-US" sz="1600" b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讚美他人</a:t>
                      </a:r>
                      <a:r>
                        <a:rPr lang="en-US" altLang="zh-TW" sz="1600" b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Praising</a:t>
                      </a:r>
                      <a:r>
                        <a:rPr lang="en-US" altLang="zh-TW" sz="1600" b="0" baseline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 </a:t>
                      </a:r>
                      <a:r>
                        <a:rPr lang="en-US" altLang="zh-TW" sz="1600" b="0" baseline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others</a:t>
                      </a:r>
                      <a:endParaRPr lang="zh-TW" altLang="en-US" sz="1600" b="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panose="020B0503020204020204" pitchFamily="34" charset="-122"/>
                      </a:endParaRPr>
                    </a:p>
                  </a:txBody>
                  <a:tcPr marL="91444" marR="91444" marT="45719" marB="45719" anchor="ctr"/>
                </a:tc>
              </a:tr>
              <a:tr h="67622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b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Unit 5</a:t>
                      </a: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TW" sz="1600" b="1" kern="1200" dirty="0">
                          <a:solidFill>
                            <a:srgbClr val="0066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I Am </a:t>
                      </a:r>
                      <a:r>
                        <a:rPr kumimoji="0" lang="en-US" altLang="zh-TW" sz="1600" b="1" kern="1200" dirty="0" smtClean="0">
                          <a:solidFill>
                            <a:srgbClr val="0066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Hungry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TW" sz="1600" b="1" kern="1200" dirty="0" smtClean="0">
                          <a:solidFill>
                            <a:srgbClr val="0066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(</a:t>
                      </a:r>
                      <a:r>
                        <a:rPr kumimoji="0" lang="zh-TW" altLang="en-US" sz="1600" b="1" kern="1200" dirty="0" smtClean="0">
                          <a:solidFill>
                            <a:srgbClr val="0066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食物</a:t>
                      </a:r>
                      <a:r>
                        <a:rPr kumimoji="0" lang="en-US" altLang="zh-TW" sz="1600" b="1" kern="1200" dirty="0" smtClean="0">
                          <a:solidFill>
                            <a:srgbClr val="0066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—</a:t>
                      </a:r>
                      <a:r>
                        <a:rPr kumimoji="0" lang="zh-TW" altLang="en-US" sz="1600" b="1" kern="1200" dirty="0" smtClean="0">
                          <a:solidFill>
                            <a:srgbClr val="0066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義大利麵、比薩、牛奶、果汁</a:t>
                      </a:r>
                      <a:r>
                        <a:rPr kumimoji="0" lang="en-US" altLang="zh-TW" sz="1600" b="1" kern="1200" dirty="0" smtClean="0">
                          <a:solidFill>
                            <a:srgbClr val="0066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)</a:t>
                      </a:r>
                      <a:endParaRPr kumimoji="0" lang="en-US" altLang="zh-TW" sz="1600" b="1" kern="1200" dirty="0">
                        <a:solidFill>
                          <a:srgbClr val="006600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b="0" dirty="0" err="1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Uu</a:t>
                      </a:r>
                      <a:r>
                        <a:rPr lang="en-US" altLang="zh-TW" sz="1600" b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Vv </a:t>
                      </a:r>
                      <a:r>
                        <a:rPr lang="en-US" altLang="zh-TW" sz="1600" b="0" dirty="0" err="1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Ww</a:t>
                      </a:r>
                      <a:endParaRPr lang="en-US" altLang="zh-TW" sz="1600" b="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TW" altLang="en-US" sz="1600" b="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彼此相愛</a:t>
                      </a:r>
                      <a:r>
                        <a:rPr lang="en-US" altLang="zh-TW" sz="1600" b="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:</a:t>
                      </a:r>
                      <a:r>
                        <a:rPr lang="zh-TW" altLang="en-US" sz="1600" b="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樂於分享</a:t>
                      </a:r>
                      <a:r>
                        <a:rPr lang="en-US" altLang="zh-TW" sz="1600" b="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Sharing </a:t>
                      </a:r>
                      <a:r>
                        <a:rPr lang="en-US" altLang="zh-TW" sz="1600" b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with others</a:t>
                      </a:r>
                      <a:endParaRPr lang="zh-TW" altLang="en-US" sz="1600" b="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panose="020B0503020204020204" pitchFamily="34" charset="-122"/>
                      </a:endParaRPr>
                    </a:p>
                  </a:txBody>
                  <a:tcPr marL="91444" marR="91444" marT="45719" marB="45719" anchor="ctr"/>
                </a:tc>
              </a:tr>
              <a:tr h="67622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b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Unit 6</a:t>
                      </a: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TW" sz="1600" b="1" kern="1200" dirty="0">
                          <a:solidFill>
                            <a:srgbClr val="0066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My </a:t>
                      </a:r>
                      <a:r>
                        <a:rPr kumimoji="0" lang="en-US" altLang="zh-TW" sz="1600" b="1" kern="1200" dirty="0" smtClean="0">
                          <a:solidFill>
                            <a:srgbClr val="0066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Pet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TW" sz="1600" b="1" kern="1200" dirty="0" smtClean="0">
                          <a:solidFill>
                            <a:srgbClr val="0066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(</a:t>
                      </a:r>
                      <a:r>
                        <a:rPr kumimoji="0" lang="zh-TW" altLang="en-US" sz="1600" b="1" kern="1200" dirty="0" smtClean="0">
                          <a:solidFill>
                            <a:srgbClr val="0066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寵物</a:t>
                      </a:r>
                      <a:r>
                        <a:rPr kumimoji="0" lang="en-US" altLang="zh-TW" sz="1600" b="1" kern="1200" dirty="0" smtClean="0">
                          <a:solidFill>
                            <a:srgbClr val="0066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—</a:t>
                      </a:r>
                      <a:r>
                        <a:rPr kumimoji="0" lang="zh-TW" altLang="en-US" sz="1600" b="1" kern="1200" dirty="0" smtClean="0">
                          <a:solidFill>
                            <a:srgbClr val="0066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貓、狗、兔子、鳥</a:t>
                      </a:r>
                      <a:r>
                        <a:rPr kumimoji="0" lang="en-US" altLang="zh-TW" sz="1600" b="1" kern="1200" dirty="0" smtClean="0">
                          <a:solidFill>
                            <a:srgbClr val="0066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)</a:t>
                      </a:r>
                      <a:endParaRPr kumimoji="0" lang="en-US" altLang="zh-TW" sz="1600" b="1" kern="1200" dirty="0">
                        <a:solidFill>
                          <a:srgbClr val="006600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TW" sz="1600" b="0" kern="1200" dirty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Xx</a:t>
                      </a:r>
                      <a:r>
                        <a:rPr kumimoji="0" lang="zh-TW" altLang="en-US" sz="1600" b="0" kern="1200" baseline="0" dirty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 </a:t>
                      </a:r>
                      <a:r>
                        <a:rPr kumimoji="0" lang="en-US" altLang="zh-TW" sz="1600" b="0" dirty="0" err="1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Yy</a:t>
                      </a:r>
                      <a:r>
                        <a:rPr kumimoji="0" lang="en-US" altLang="zh-TW" sz="1600" b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kumimoji="0" lang="en-US" altLang="zh-TW" sz="1600" b="0" dirty="0" err="1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Zz</a:t>
                      </a:r>
                      <a:endParaRPr kumimoji="0" lang="zh-TW" altLang="en-US" sz="1600" b="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TW" altLang="en-US" sz="1600" b="0" kern="1200" dirty="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說好話</a:t>
                      </a:r>
                      <a:r>
                        <a:rPr kumimoji="0" lang="en-US" altLang="zh-TW" sz="1600" b="0" kern="1200" dirty="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:</a:t>
                      </a:r>
                      <a:r>
                        <a:rPr kumimoji="0" lang="zh-TW" altLang="en-US" sz="1600" b="0" kern="1200" dirty="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懂得感恩</a:t>
                      </a:r>
                      <a:r>
                        <a:rPr kumimoji="0" lang="en-US" altLang="zh-TW" sz="1600" b="0" kern="1200" dirty="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Being </a:t>
                      </a:r>
                      <a:r>
                        <a:rPr kumimoji="0" lang="en-US" altLang="zh-TW" sz="1600" b="0" kern="1200" dirty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grateful</a:t>
                      </a:r>
                    </a:p>
                  </a:txBody>
                  <a:tcPr marL="91444" marR="91444" marT="45719" marB="45719" anchor="ctr"/>
                </a:tc>
              </a:tr>
            </a:tbl>
          </a:graphicData>
        </a:graphic>
      </p:graphicFrame>
      <p:sp>
        <p:nvSpPr>
          <p:cNvPr id="6" name="標題 1"/>
          <p:cNvSpPr txBox="1"/>
          <p:nvPr/>
        </p:nvSpPr>
        <p:spPr>
          <a:xfrm>
            <a:off x="1696278" y="356660"/>
            <a:ext cx="8971722" cy="1130017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ts val="3500"/>
              </a:lnSpc>
              <a:spcBef>
                <a:spcPts val="1800"/>
              </a:spcBef>
              <a:defRPr/>
            </a:pPr>
            <a:r>
              <a:rPr lang="zh-TW" altLang="en-US" sz="32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幼兒英語學習系統內容規劃 </a:t>
            </a:r>
            <a:r>
              <a:rPr lang="en-US" altLang="zh-TW" sz="32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Book 2</a:t>
            </a:r>
            <a:endParaRPr lang="zh-TW" altLang="en-US" sz="3200" b="1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</p:nvPr>
        </p:nvGraphicFramePr>
        <p:xfrm>
          <a:off x="1737131" y="1530035"/>
          <a:ext cx="8722638" cy="4926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0339"/>
                <a:gridCol w="3601089"/>
                <a:gridCol w="2000605"/>
                <a:gridCol w="2000605"/>
              </a:tblGrid>
              <a:tr h="53400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b="1" dirty="0">
                          <a:latin typeface="Adobe 繁黑體 Std B" pitchFamily="34" charset="-120"/>
                          <a:ea typeface="Adobe 繁黑體 Std B" pitchFamily="34" charset="-120"/>
                        </a:rPr>
                        <a:t>Units</a:t>
                      </a:r>
                      <a:endParaRPr lang="zh-TW" altLang="en-US" sz="1600" b="1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 marL="91457" marR="91457" marT="45744" marB="45744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b="1" dirty="0">
                          <a:latin typeface="Adobe 繁黑體 Std B" pitchFamily="34" charset="-120"/>
                          <a:ea typeface="Adobe 繁黑體 Std B" pitchFamily="34" charset="-120"/>
                        </a:rPr>
                        <a:t>Themes</a:t>
                      </a:r>
                      <a:endParaRPr lang="zh-TW" altLang="en-US" sz="1600" b="1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 marL="91457" marR="91457" marT="45744" marB="45744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b="1" dirty="0">
                          <a:latin typeface="Adobe 繁黑體 Std B" pitchFamily="34" charset="-120"/>
                          <a:ea typeface="Adobe 繁黑體 Std B" pitchFamily="34" charset="-120"/>
                        </a:rPr>
                        <a:t>Phonics</a:t>
                      </a:r>
                      <a:endParaRPr lang="zh-TW" altLang="en-US" sz="1600" b="1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 marL="91457" marR="91457" marT="45751" marB="45751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b="1" dirty="0">
                          <a:latin typeface="Adobe 繁黑體 Std B" pitchFamily="34" charset="-120"/>
                          <a:ea typeface="Adobe 繁黑體 Std B" pitchFamily="34" charset="-120"/>
                        </a:rPr>
                        <a:t>Values</a:t>
                      </a:r>
                      <a:endParaRPr lang="zh-TW" altLang="en-US" sz="1600" b="1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 marL="91457" marR="91457" marT="45744" marB="45744" anchor="ctr">
                    <a:solidFill>
                      <a:srgbClr val="FFC000"/>
                    </a:solidFill>
                  </a:tcPr>
                </a:tc>
              </a:tr>
              <a:tr h="6865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b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Unit 1</a:t>
                      </a:r>
                    </a:p>
                  </a:txBody>
                  <a:tcPr marL="91457" marR="91457" marT="45744" marB="45744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0000"/>
                        </a:lnSpc>
                      </a:pPr>
                      <a:r>
                        <a:rPr kumimoji="0" lang="en-US" altLang="zh-TW" sz="16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About My </a:t>
                      </a:r>
                      <a:r>
                        <a:rPr kumimoji="0" lang="en-US" altLang="zh-TW" sz="16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Name</a:t>
                      </a:r>
                    </a:p>
                    <a:p>
                      <a:pPr marL="0" algn="ctr" rtl="0" eaLnBrk="1" latinLnBrk="0" hangingPunct="1">
                        <a:lnSpc>
                          <a:spcPct val="100000"/>
                        </a:lnSpc>
                      </a:pPr>
                      <a:r>
                        <a:rPr kumimoji="0" lang="en-US" altLang="zh-TW" sz="16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(</a:t>
                      </a:r>
                      <a:r>
                        <a:rPr kumimoji="0" lang="zh-TW" altLang="en-US" sz="16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女孩、男孩、小貓</a:t>
                      </a:r>
                      <a:r>
                        <a:rPr kumimoji="0" lang="en-US" altLang="zh-TW" sz="16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(</a:t>
                      </a:r>
                      <a:r>
                        <a:rPr kumimoji="0" lang="zh-TW" altLang="en-US" sz="16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暱稱</a:t>
                      </a:r>
                      <a:r>
                        <a:rPr kumimoji="0" lang="en-US" altLang="zh-TW" sz="16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)</a:t>
                      </a:r>
                      <a:r>
                        <a:rPr kumimoji="0" lang="zh-TW" altLang="en-US" sz="16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、朋友</a:t>
                      </a:r>
                      <a:r>
                        <a:rPr kumimoji="0" lang="en-US" altLang="zh-TW" sz="16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)</a:t>
                      </a:r>
                      <a:endParaRPr kumimoji="0" lang="en-US" altLang="zh-TW" sz="16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91457" marR="91457" marT="45744" marB="4574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b="0" dirty="0" err="1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Aa</a:t>
                      </a:r>
                      <a:r>
                        <a:rPr lang="en-US" altLang="zh-TW" sz="1600" b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Bb</a:t>
                      </a:r>
                    </a:p>
                  </a:txBody>
                  <a:tcPr marL="91459" marR="91459" marT="45728" marB="45728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TW" altLang="en-US" sz="1600" b="0" kern="120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彼此相愛</a:t>
                      </a:r>
                      <a:r>
                        <a:rPr kumimoji="0" lang="en-US" altLang="zh-TW" sz="1600" b="0" kern="120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:</a:t>
                      </a:r>
                      <a:r>
                        <a:rPr kumimoji="0" lang="zh-TW" altLang="en-US" sz="1600" b="0" kern="120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愛家人</a:t>
                      </a:r>
                      <a:r>
                        <a:rPr kumimoji="0" lang="en-US" altLang="zh-TW" sz="1600" b="0" kern="120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Loving </a:t>
                      </a:r>
                      <a:r>
                        <a:rPr kumimoji="0" lang="en-US" altLang="zh-TW" sz="1600" b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your family</a:t>
                      </a:r>
                      <a:endParaRPr kumimoji="0" lang="zh-TW" altLang="en-US" sz="1600" b="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panose="020B0503020204020204" pitchFamily="34" charset="-122"/>
                      </a:endParaRPr>
                    </a:p>
                  </a:txBody>
                  <a:tcPr marL="91457" marR="91457" marT="45744" marB="45744" anchor="ctr"/>
                </a:tc>
              </a:tr>
              <a:tr h="6865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b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Unit 2</a:t>
                      </a:r>
                    </a:p>
                  </a:txBody>
                  <a:tcPr marL="91457" marR="91457" marT="45744" marB="45744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0000"/>
                        </a:lnSpc>
                      </a:pPr>
                      <a:r>
                        <a:rPr kumimoji="0" lang="en-US" altLang="zh-TW" sz="16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My </a:t>
                      </a:r>
                      <a:r>
                        <a:rPr kumimoji="0" lang="en-US" altLang="zh-TW" sz="16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Feeling</a:t>
                      </a:r>
                    </a:p>
                    <a:p>
                      <a:pPr marL="0" algn="ctr" rtl="0" eaLnBrk="1" latinLnBrk="0" hangingPunct="1">
                        <a:lnSpc>
                          <a:spcPct val="100000"/>
                        </a:lnSpc>
                      </a:pPr>
                      <a:r>
                        <a:rPr kumimoji="0" lang="en-US" altLang="zh-TW" sz="16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(</a:t>
                      </a:r>
                      <a:r>
                        <a:rPr kumimoji="0" lang="zh-TW" altLang="en-US" sz="16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感覺</a:t>
                      </a:r>
                      <a:r>
                        <a:rPr kumimoji="0" lang="en-US" altLang="zh-TW" sz="16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—</a:t>
                      </a:r>
                      <a:r>
                        <a:rPr kumimoji="0" lang="zh-TW" altLang="en-US" sz="16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開心、生氣、難過、害怕</a:t>
                      </a:r>
                      <a:r>
                        <a:rPr kumimoji="0" lang="en-US" altLang="zh-TW" sz="16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)</a:t>
                      </a:r>
                      <a:endParaRPr kumimoji="0" lang="en-US" altLang="zh-TW" sz="16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91457" marR="91457" marT="45744" marB="4574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b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Cc </a:t>
                      </a:r>
                      <a:r>
                        <a:rPr lang="en-US" altLang="zh-TW" sz="1600" b="0" dirty="0" err="1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Dd</a:t>
                      </a:r>
                      <a:endParaRPr lang="en-US" altLang="zh-TW" sz="1600" b="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59" marR="91459" marT="45728" marB="45728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TW" altLang="en-US" sz="1600" b="0" kern="120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好行為</a:t>
                      </a:r>
                      <a:r>
                        <a:rPr kumimoji="0" lang="en-US" altLang="zh-TW" sz="1600" b="0" kern="120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:</a:t>
                      </a:r>
                      <a:r>
                        <a:rPr kumimoji="0" lang="zh-TW" altLang="en-US" sz="1600" b="0" kern="120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聽師長的話</a:t>
                      </a:r>
                      <a:endParaRPr kumimoji="0" lang="zh-TW" altLang="en-US" sz="1600" b="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panose="020B0503020204020204" pitchFamily="34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TW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Listening to your teachers</a:t>
                      </a:r>
                      <a:endParaRPr kumimoji="0" lang="zh-TW" altLang="en-US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panose="020B0503020204020204" pitchFamily="34" charset="-122"/>
                      </a:endParaRPr>
                    </a:p>
                  </a:txBody>
                  <a:tcPr marL="91457" marR="91457" marT="45744" marB="45744" anchor="ctr"/>
                </a:tc>
              </a:tr>
              <a:tr h="6865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b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Unit 3</a:t>
                      </a:r>
                    </a:p>
                  </a:txBody>
                  <a:tcPr marL="91457" marR="91457" marT="45744" marB="45744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0000"/>
                        </a:lnSpc>
                      </a:pPr>
                      <a:r>
                        <a:rPr kumimoji="0" lang="en-US" altLang="zh-TW" sz="16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All About </a:t>
                      </a:r>
                      <a:r>
                        <a:rPr kumimoji="0" lang="en-US" altLang="zh-TW" sz="16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Me</a:t>
                      </a:r>
                    </a:p>
                    <a:p>
                      <a:pPr marL="0" algn="ctr" rtl="0" eaLnBrk="1" latinLnBrk="0" hangingPunct="1">
                        <a:lnSpc>
                          <a:spcPct val="100000"/>
                        </a:lnSpc>
                      </a:pPr>
                      <a:r>
                        <a:rPr kumimoji="0" lang="en-US" altLang="zh-TW" sz="16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(</a:t>
                      </a:r>
                      <a:r>
                        <a:rPr kumimoji="0" lang="zh-TW" altLang="en-US" sz="16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身體</a:t>
                      </a:r>
                      <a:r>
                        <a:rPr kumimoji="0" lang="en-US" altLang="zh-TW" sz="16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—</a:t>
                      </a:r>
                      <a:r>
                        <a:rPr kumimoji="0" lang="zh-TW" altLang="en-US" sz="16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手、腳、腳趾、腿</a:t>
                      </a:r>
                      <a:r>
                        <a:rPr kumimoji="0" lang="en-US" altLang="zh-TW" sz="16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)</a:t>
                      </a:r>
                      <a:endParaRPr kumimoji="0" lang="en-US" altLang="zh-TW" sz="16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91457" marR="91457" marT="45744" marB="4574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b="0" dirty="0" err="1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Ee</a:t>
                      </a:r>
                      <a:r>
                        <a:rPr lang="en-US" altLang="zh-TW" sz="1600" b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Ff</a:t>
                      </a:r>
                    </a:p>
                  </a:txBody>
                  <a:tcPr marL="91459" marR="91459" marT="45728" marB="45728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TW" altLang="en-US" sz="1600" b="0" kern="120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說好話</a:t>
                      </a:r>
                      <a:r>
                        <a:rPr kumimoji="0" lang="en-US" altLang="zh-TW" sz="1600" b="0" kern="120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:</a:t>
                      </a:r>
                      <a:r>
                        <a:rPr kumimoji="0" lang="en-US" altLang="zh-TW" sz="1600" b="0" kern="1200" baseline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 </a:t>
                      </a:r>
                      <a:r>
                        <a:rPr kumimoji="0" lang="zh-TW" altLang="en-US" sz="1600" b="0" kern="1200" baseline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不說謊</a:t>
                      </a:r>
                      <a:r>
                        <a:rPr kumimoji="0" lang="en-US" altLang="zh-TW" sz="1600" b="0" kern="1200" baseline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Telling </a:t>
                      </a:r>
                      <a:r>
                        <a:rPr kumimoji="0" lang="en-US" altLang="zh-TW" sz="1600" b="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the truth</a:t>
                      </a:r>
                      <a:endParaRPr kumimoji="0" lang="zh-TW" altLang="en-US" sz="1600" b="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panose="020B0503020204020204" pitchFamily="34" charset="-122"/>
                      </a:endParaRPr>
                    </a:p>
                  </a:txBody>
                  <a:tcPr marL="91457" marR="91457" marT="45744" marB="45744" anchor="ctr"/>
                </a:tc>
              </a:tr>
              <a:tr h="6865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b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Unit 4</a:t>
                      </a:r>
                    </a:p>
                  </a:txBody>
                  <a:tcPr marL="91457" marR="91457" marT="45744" marB="45744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0000"/>
                        </a:lnSpc>
                      </a:pPr>
                      <a:r>
                        <a:rPr kumimoji="0" lang="en-US" altLang="zh-TW" sz="16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Look At </a:t>
                      </a:r>
                      <a:r>
                        <a:rPr kumimoji="0" lang="en-US" altLang="zh-TW" sz="16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Me</a:t>
                      </a:r>
                    </a:p>
                    <a:p>
                      <a:pPr marL="0" algn="ctr" rtl="0" eaLnBrk="1" latinLnBrk="0" hangingPunct="1">
                        <a:lnSpc>
                          <a:spcPct val="100000"/>
                        </a:lnSpc>
                      </a:pPr>
                      <a:r>
                        <a:rPr kumimoji="0" lang="en-US" altLang="zh-TW" sz="16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(</a:t>
                      </a:r>
                      <a:r>
                        <a:rPr kumimoji="0" lang="zh-TW" altLang="en-US" sz="16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動作</a:t>
                      </a:r>
                      <a:r>
                        <a:rPr kumimoji="0" lang="en-US" altLang="zh-TW" sz="16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—</a:t>
                      </a:r>
                      <a:r>
                        <a:rPr kumimoji="0" lang="zh-TW" altLang="en-US" sz="16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跑、跳、爬、單腳跳</a:t>
                      </a:r>
                      <a:r>
                        <a:rPr kumimoji="0" lang="en-US" altLang="zh-TW" sz="16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)</a:t>
                      </a:r>
                      <a:endParaRPr kumimoji="0" lang="en-US" altLang="zh-TW" sz="16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91457" marR="91457" marT="45744" marB="4574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b="0" dirty="0" err="1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Gg</a:t>
                      </a:r>
                      <a:r>
                        <a:rPr lang="en-US" altLang="zh-TW" sz="1600" b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lang="en-US" altLang="zh-TW" sz="1600" b="0" dirty="0" err="1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Hh</a:t>
                      </a:r>
                      <a:endParaRPr lang="en-US" altLang="zh-TW" sz="1600" b="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59" marR="91459" marT="45728" marB="45728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TW" altLang="en-US" sz="16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保持清潔</a:t>
                      </a:r>
                      <a:r>
                        <a:rPr kumimoji="0" lang="en-US" altLang="zh-TW" sz="16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:</a:t>
                      </a:r>
                      <a:r>
                        <a:rPr kumimoji="0" lang="zh-TW" altLang="en-US" sz="16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環境整潔</a:t>
                      </a:r>
                      <a:r>
                        <a:rPr kumimoji="0" lang="en-US" altLang="zh-TW" sz="16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Keeping </a:t>
                      </a:r>
                      <a:r>
                        <a:rPr kumimoji="0" lang="en-US" altLang="zh-TW" sz="1600" b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places clean</a:t>
                      </a:r>
                      <a:endParaRPr kumimoji="0" lang="zh-TW" altLang="en-US" sz="1600" b="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panose="020B0503020204020204" pitchFamily="34" charset="-122"/>
                      </a:endParaRPr>
                    </a:p>
                  </a:txBody>
                  <a:tcPr marL="91457" marR="91457" marT="45744" marB="45744" anchor="ctr"/>
                </a:tc>
              </a:tr>
              <a:tr h="6865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b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Unit 5</a:t>
                      </a:r>
                    </a:p>
                  </a:txBody>
                  <a:tcPr marL="91457" marR="91457" marT="45744" marB="45744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0000"/>
                        </a:lnSpc>
                      </a:pPr>
                      <a:r>
                        <a:rPr kumimoji="0" lang="en-US" altLang="zh-TW" sz="16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In the </a:t>
                      </a:r>
                      <a:r>
                        <a:rPr kumimoji="0" lang="en-US" altLang="zh-TW" sz="16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Zoo</a:t>
                      </a:r>
                    </a:p>
                    <a:p>
                      <a:pPr marL="0" algn="ctr" rtl="0" eaLnBrk="1" latinLnBrk="0" hangingPunct="1">
                        <a:lnSpc>
                          <a:spcPct val="100000"/>
                        </a:lnSpc>
                      </a:pPr>
                      <a:r>
                        <a:rPr kumimoji="0" lang="en-US" altLang="zh-TW" sz="16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(</a:t>
                      </a:r>
                      <a:r>
                        <a:rPr kumimoji="0" lang="zh-TW" altLang="en-US" sz="16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動物</a:t>
                      </a:r>
                      <a:r>
                        <a:rPr kumimoji="0" lang="en-US" altLang="zh-TW" sz="16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—</a:t>
                      </a:r>
                      <a:r>
                        <a:rPr kumimoji="0" lang="zh-TW" altLang="en-US" sz="16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猴子、大象、長頸鹿、熊</a:t>
                      </a:r>
                      <a:r>
                        <a:rPr kumimoji="0" lang="en-US" altLang="zh-TW" sz="16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)</a:t>
                      </a:r>
                      <a:endParaRPr kumimoji="0" lang="en-US" altLang="zh-TW" sz="16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91457" marR="91457" marT="45744" marB="4574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b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Ii </a:t>
                      </a:r>
                      <a:r>
                        <a:rPr lang="en-US" altLang="zh-TW" sz="1600" b="0" dirty="0" err="1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Jj</a:t>
                      </a:r>
                      <a:endParaRPr lang="en-US" altLang="zh-TW" sz="1600" b="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59" marR="91459" marT="45728" marB="45728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kumimoji="0" lang="zh-TW" altLang="en-US" sz="16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好行為</a:t>
                      </a:r>
                      <a:r>
                        <a:rPr kumimoji="0" lang="en-US" altLang="zh-TW" sz="16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:</a:t>
                      </a:r>
                      <a:r>
                        <a:rPr kumimoji="0" lang="zh-TW" altLang="en-US" sz="16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 互相尊重</a:t>
                      </a:r>
                      <a:r>
                        <a:rPr kumimoji="0" lang="en-US" altLang="zh-TW" sz="16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Being </a:t>
                      </a:r>
                      <a:r>
                        <a:rPr kumimoji="0" lang="en-US" altLang="zh-TW" sz="1600" b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respectful</a:t>
                      </a:r>
                      <a:endParaRPr kumimoji="0" lang="zh-TW" altLang="en-US" sz="1600" b="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panose="020B0503020204020204" pitchFamily="34" charset="-122"/>
                      </a:endParaRPr>
                    </a:p>
                  </a:txBody>
                  <a:tcPr marL="91457" marR="91457" marT="45744" marB="45744" anchor="ctr"/>
                </a:tc>
              </a:tr>
              <a:tr h="6865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b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Unit 6</a:t>
                      </a:r>
                    </a:p>
                  </a:txBody>
                  <a:tcPr marL="91457" marR="91457" marT="45744" marB="45744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0000"/>
                        </a:lnSpc>
                      </a:pPr>
                      <a:r>
                        <a:rPr kumimoji="0" lang="en-US" altLang="zh-TW" sz="16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On My </a:t>
                      </a:r>
                      <a:r>
                        <a:rPr kumimoji="0" lang="en-US" altLang="zh-TW" sz="16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Way</a:t>
                      </a:r>
                    </a:p>
                    <a:p>
                      <a:pPr marL="0" algn="ctr" rtl="0" eaLnBrk="1" latinLnBrk="0" hangingPunct="1">
                        <a:lnSpc>
                          <a:spcPct val="100000"/>
                        </a:lnSpc>
                      </a:pPr>
                      <a:r>
                        <a:rPr kumimoji="0" lang="en-US" altLang="zh-TW" sz="16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(</a:t>
                      </a:r>
                      <a:r>
                        <a:rPr kumimoji="0" lang="zh-TW" altLang="en-US" sz="16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交通工具</a:t>
                      </a:r>
                      <a:r>
                        <a:rPr kumimoji="0" lang="en-US" altLang="zh-TW" sz="16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—</a:t>
                      </a:r>
                      <a:r>
                        <a:rPr kumimoji="0" lang="zh-TW" altLang="en-US" sz="16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車子、船、飛機、自行車</a:t>
                      </a:r>
                      <a:r>
                        <a:rPr kumimoji="0" lang="en-US" altLang="zh-TW" sz="16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)</a:t>
                      </a:r>
                    </a:p>
                  </a:txBody>
                  <a:tcPr marL="91457" marR="91457" marT="45744" marB="4574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b="0" dirty="0" err="1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Kk</a:t>
                      </a:r>
                      <a:r>
                        <a:rPr lang="en-US" altLang="zh-TW" sz="1600" b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lang="en-US" altLang="zh-TW" sz="1600" b="0" dirty="0" err="1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Ll</a:t>
                      </a:r>
                      <a:endParaRPr lang="en-US" altLang="zh-TW" sz="1600" b="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59" marR="91459" marT="45728" marB="45728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TW" altLang="en-US" sz="1600" b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建立</a:t>
                      </a:r>
                      <a:r>
                        <a:rPr kumimoji="0" lang="zh-TW" altLang="en-US" sz="16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自信</a:t>
                      </a:r>
                      <a:r>
                        <a:rPr kumimoji="0" lang="en-US" altLang="zh-TW" sz="16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:</a:t>
                      </a:r>
                      <a:r>
                        <a:rPr kumimoji="0" lang="zh-TW" altLang="en-US" sz="16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注意安全</a:t>
                      </a:r>
                      <a:r>
                        <a:rPr kumimoji="0" lang="en-US" altLang="zh-TW" sz="16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Being </a:t>
                      </a:r>
                      <a:r>
                        <a:rPr kumimoji="0" lang="en-US" altLang="zh-TW" sz="1600" b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safe</a:t>
                      </a:r>
                      <a:endParaRPr kumimoji="0" lang="zh-TW" altLang="en-US" sz="1600" b="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panose="020B0503020204020204" pitchFamily="34" charset="-122"/>
                      </a:endParaRPr>
                    </a:p>
                  </a:txBody>
                  <a:tcPr marL="91457" marR="91457" marT="45744" marB="45744" anchor="ctr"/>
                </a:tc>
              </a:tr>
            </a:tbl>
          </a:graphicData>
        </a:graphic>
      </p:graphicFrame>
      <p:sp>
        <p:nvSpPr>
          <p:cNvPr id="6" name="標題 1"/>
          <p:cNvSpPr txBox="1"/>
          <p:nvPr/>
        </p:nvSpPr>
        <p:spPr>
          <a:xfrm>
            <a:off x="1709530" y="393983"/>
            <a:ext cx="8958470" cy="1103513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ts val="3500"/>
              </a:lnSpc>
              <a:spcBef>
                <a:spcPts val="1800"/>
              </a:spcBef>
              <a:defRPr/>
            </a:pPr>
            <a:r>
              <a:rPr lang="zh-TW" altLang="en-US" sz="32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幼兒英語學習系統內容規劃 </a:t>
            </a:r>
            <a:r>
              <a:rPr lang="en-US" altLang="zh-TW" sz="32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Book 3</a:t>
            </a:r>
            <a:endParaRPr lang="zh-TW" altLang="en-US" sz="3200" b="1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</p:nvPr>
        </p:nvGraphicFramePr>
        <p:xfrm>
          <a:off x="1818614" y="1536858"/>
          <a:ext cx="8550622" cy="49214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8245"/>
                <a:gridCol w="3796658"/>
                <a:gridCol w="1694567"/>
                <a:gridCol w="1961152"/>
              </a:tblGrid>
              <a:tr h="53322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Units</a:t>
                      </a:r>
                      <a:endParaRPr lang="zh-TW" altLang="en-US" sz="1600" dirty="0">
                        <a:solidFill>
                          <a:schemeClr val="tx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23" marR="91423" marT="45724" marB="45724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Themes</a:t>
                      </a:r>
                      <a:endParaRPr lang="zh-TW" altLang="en-US" sz="1600" dirty="0">
                        <a:solidFill>
                          <a:schemeClr val="tx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23" marR="91423" marT="45724" marB="45724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Phonics</a:t>
                      </a:r>
                      <a:endParaRPr lang="zh-TW" altLang="en-US" sz="1600" dirty="0">
                        <a:solidFill>
                          <a:schemeClr val="tx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23" marR="91423" marT="45731" marB="45731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Values</a:t>
                      </a:r>
                      <a:endParaRPr lang="zh-TW" altLang="en-US" sz="1600" dirty="0">
                        <a:solidFill>
                          <a:schemeClr val="tx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23" marR="91423" marT="45724" marB="45724" anchor="ctr">
                    <a:solidFill>
                      <a:srgbClr val="FFCCFF"/>
                    </a:solidFill>
                  </a:tcPr>
                </a:tc>
              </a:tr>
              <a:tr h="6855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b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Unit 1</a:t>
                      </a:r>
                    </a:p>
                  </a:txBody>
                  <a:tcPr marL="91423" marR="91423" marT="45724" marB="45724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TW" sz="1600" b="1" kern="1200" dirty="0">
                          <a:solidFill>
                            <a:srgbClr val="FF33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At the </a:t>
                      </a:r>
                      <a:r>
                        <a:rPr kumimoji="0" lang="en-US" altLang="zh-TW" sz="1600" b="1" kern="1200" dirty="0" smtClean="0">
                          <a:solidFill>
                            <a:srgbClr val="FF33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Bookstore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TW" sz="1600" b="1" kern="1200" dirty="0" smtClean="0">
                          <a:solidFill>
                            <a:srgbClr val="FF33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(</a:t>
                      </a:r>
                      <a:r>
                        <a:rPr kumimoji="0" lang="zh-TW" altLang="en-US" sz="1600" b="1" kern="1200" dirty="0" smtClean="0">
                          <a:solidFill>
                            <a:srgbClr val="FF33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文具</a:t>
                      </a:r>
                      <a:r>
                        <a:rPr kumimoji="0" lang="en-US" altLang="zh-TW" sz="1600" b="1" kern="1200" dirty="0" smtClean="0">
                          <a:solidFill>
                            <a:srgbClr val="FF33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—</a:t>
                      </a:r>
                      <a:r>
                        <a:rPr kumimoji="0" lang="zh-TW" altLang="en-US" sz="1600" b="1" kern="1200" dirty="0" smtClean="0">
                          <a:solidFill>
                            <a:srgbClr val="FF33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筆、鉛筆、橡皮擦、尺</a:t>
                      </a:r>
                      <a:r>
                        <a:rPr kumimoji="0" lang="en-US" altLang="zh-TW" sz="1600" b="1" kern="1200" dirty="0" smtClean="0">
                          <a:solidFill>
                            <a:srgbClr val="FF33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)</a:t>
                      </a:r>
                      <a:endParaRPr kumimoji="0" lang="en-US" altLang="zh-TW" sz="1600" b="1" kern="1200" dirty="0">
                        <a:solidFill>
                          <a:srgbClr val="FF3399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91423" marR="91423" marT="45724" marB="4572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0" lang="en-US" altLang="zh-TW" sz="1600" b="0" kern="1200" dirty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Mm </a:t>
                      </a:r>
                      <a:r>
                        <a:rPr kumimoji="0" lang="en-US" altLang="zh-TW" sz="1600" b="0" kern="1200" dirty="0" err="1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Nn</a:t>
                      </a:r>
                      <a:endParaRPr kumimoji="0" lang="en-US" altLang="zh-TW" sz="1600" b="0" kern="1200" dirty="0">
                        <a:solidFill>
                          <a:schemeClr val="dk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91435" marR="91435" marT="45715" marB="45715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TW" altLang="en-US" sz="1600" kern="120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保持清潔</a:t>
                      </a:r>
                      <a:r>
                        <a:rPr kumimoji="0" lang="en-US" altLang="zh-TW" sz="1600" kern="120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:</a:t>
                      </a:r>
                      <a:r>
                        <a:rPr kumimoji="0" lang="zh-TW" altLang="en-US" sz="1600" kern="120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珍惜資源</a:t>
                      </a:r>
                      <a:r>
                        <a:rPr kumimoji="0" lang="en-US" altLang="zh-TW" sz="160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Being </a:t>
                      </a:r>
                      <a:r>
                        <a:rPr kumimoji="0" lang="en-US" altLang="zh-TW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cherished</a:t>
                      </a:r>
                      <a:endParaRPr kumimoji="0" lang="zh-TW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panose="020B0503020204020204" pitchFamily="34" charset="-122"/>
                      </a:endParaRPr>
                    </a:p>
                  </a:txBody>
                  <a:tcPr marL="91423" marR="91423" marT="45724" marB="45724" anchor="ctr"/>
                </a:tc>
              </a:tr>
              <a:tr h="6855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b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Unit 2</a:t>
                      </a:r>
                    </a:p>
                  </a:txBody>
                  <a:tcPr marL="91423" marR="91423" marT="45724" marB="45724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TW" sz="1600" b="1" kern="1200" dirty="0">
                          <a:solidFill>
                            <a:srgbClr val="FF33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On the </a:t>
                      </a:r>
                      <a:r>
                        <a:rPr kumimoji="0" lang="en-US" altLang="zh-TW" sz="1600" b="1" kern="1200" dirty="0" smtClean="0">
                          <a:solidFill>
                            <a:srgbClr val="FF33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Farm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TW" sz="1600" b="1" kern="1200" dirty="0" smtClean="0">
                          <a:solidFill>
                            <a:srgbClr val="FF33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(</a:t>
                      </a:r>
                      <a:r>
                        <a:rPr kumimoji="0" lang="zh-TW" altLang="en-US" sz="1600" b="1" kern="1200" dirty="0" smtClean="0">
                          <a:solidFill>
                            <a:srgbClr val="FF33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農場動物</a:t>
                      </a:r>
                      <a:r>
                        <a:rPr kumimoji="0" lang="en-US" altLang="zh-TW" sz="1600" b="1" kern="1200" dirty="0" smtClean="0">
                          <a:solidFill>
                            <a:srgbClr val="FF33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—</a:t>
                      </a:r>
                      <a:r>
                        <a:rPr kumimoji="0" lang="zh-TW" altLang="en-US" sz="1600" b="1" kern="1200" dirty="0" smtClean="0">
                          <a:solidFill>
                            <a:srgbClr val="FF33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牛、機、馬、羊</a:t>
                      </a:r>
                      <a:r>
                        <a:rPr kumimoji="0" lang="en-US" altLang="zh-TW" sz="1600" b="1" kern="1200" dirty="0" smtClean="0">
                          <a:solidFill>
                            <a:srgbClr val="FF33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)</a:t>
                      </a:r>
                      <a:endParaRPr kumimoji="0" lang="en-US" altLang="zh-TW" sz="1600" b="1" kern="1200" dirty="0">
                        <a:solidFill>
                          <a:srgbClr val="FF3399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91423" marR="91423" marT="45724" marB="4572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b="0" dirty="0" err="1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Oo</a:t>
                      </a:r>
                      <a:r>
                        <a:rPr lang="en-US" altLang="zh-TW" sz="1600" b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Pp</a:t>
                      </a:r>
                    </a:p>
                  </a:txBody>
                  <a:tcPr marL="91435" marR="91435" marT="45715" marB="45715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TW" altLang="en-US" sz="1600" kern="120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建立</a:t>
                      </a:r>
                      <a:r>
                        <a:rPr kumimoji="0" lang="zh-TW" altLang="en-US" sz="1600" kern="120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自信</a:t>
                      </a:r>
                      <a:r>
                        <a:rPr kumimoji="0" lang="en-US" altLang="zh-TW" sz="1600" kern="120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:</a:t>
                      </a:r>
                      <a:r>
                        <a:rPr kumimoji="0" lang="zh-TW" altLang="en-US" sz="1600" kern="120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 小心謹慎</a:t>
                      </a:r>
                      <a:r>
                        <a:rPr kumimoji="0" lang="en-US" altLang="zh-TW" sz="160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Being </a:t>
                      </a:r>
                      <a:r>
                        <a:rPr kumimoji="0" lang="en-US" altLang="zh-TW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careful</a:t>
                      </a:r>
                      <a:endParaRPr kumimoji="0" lang="zh-TW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panose="020B0503020204020204" pitchFamily="34" charset="-122"/>
                      </a:endParaRPr>
                    </a:p>
                  </a:txBody>
                  <a:tcPr marL="91423" marR="91423" marT="45724" marB="45724" anchor="ctr"/>
                </a:tc>
              </a:tr>
              <a:tr h="6855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b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Unit 3</a:t>
                      </a:r>
                    </a:p>
                  </a:txBody>
                  <a:tcPr marL="91423" marR="91423" marT="45724" marB="45724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TW" sz="1600" b="1" kern="1200" dirty="0">
                          <a:solidFill>
                            <a:srgbClr val="FF33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My Favorite </a:t>
                      </a:r>
                      <a:r>
                        <a:rPr kumimoji="0" lang="en-US" altLang="zh-TW" sz="1600" b="1" kern="1200" dirty="0" smtClean="0">
                          <a:solidFill>
                            <a:srgbClr val="FF33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Fruit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TW" sz="1600" b="1" kern="1200" dirty="0" smtClean="0">
                          <a:solidFill>
                            <a:srgbClr val="FF33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(</a:t>
                      </a:r>
                      <a:r>
                        <a:rPr kumimoji="0" lang="zh-TW" altLang="en-US" sz="1600" b="1" kern="1200" dirty="0" smtClean="0">
                          <a:solidFill>
                            <a:srgbClr val="FF33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水果</a:t>
                      </a:r>
                      <a:r>
                        <a:rPr kumimoji="0" lang="en-US" altLang="zh-TW" sz="1600" b="1" kern="1200" dirty="0" smtClean="0">
                          <a:solidFill>
                            <a:srgbClr val="FF33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—</a:t>
                      </a:r>
                      <a:r>
                        <a:rPr kumimoji="0" lang="zh-TW" altLang="en-US" sz="1600" b="1" kern="1200" dirty="0" smtClean="0">
                          <a:solidFill>
                            <a:srgbClr val="FF33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香蕉、柳橙、葡萄、梨子</a:t>
                      </a:r>
                      <a:r>
                        <a:rPr kumimoji="0" lang="en-US" altLang="zh-TW" sz="1600" b="1" kern="1200" dirty="0" smtClean="0">
                          <a:solidFill>
                            <a:srgbClr val="FF33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)</a:t>
                      </a:r>
                      <a:endParaRPr kumimoji="0" lang="en-US" altLang="zh-TW" sz="1600" b="1" kern="1200" dirty="0">
                        <a:solidFill>
                          <a:srgbClr val="FF3399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91423" marR="91423" marT="45724" marB="4572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b="0" dirty="0" err="1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Qq</a:t>
                      </a:r>
                      <a:r>
                        <a:rPr lang="en-US" altLang="zh-TW" sz="1600" b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lang="en-US" altLang="zh-TW" sz="1600" b="0" dirty="0" err="1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Rr</a:t>
                      </a:r>
                      <a:endParaRPr lang="en-US" altLang="zh-TW" sz="1600" b="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35" marR="91435" marT="45715" marB="45715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TW" altLang="en-US" sz="1600" kern="120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說好話</a:t>
                      </a:r>
                      <a:r>
                        <a:rPr kumimoji="0" lang="en-US" altLang="zh-TW" sz="1600" kern="120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:</a:t>
                      </a:r>
                      <a:r>
                        <a:rPr kumimoji="0" lang="zh-TW" altLang="en-US" sz="1600" kern="120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要信實</a:t>
                      </a:r>
                      <a:r>
                        <a:rPr kumimoji="0" lang="en-US" altLang="zh-TW" sz="160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Being </a:t>
                      </a:r>
                      <a:r>
                        <a:rPr kumimoji="0" lang="en-US" altLang="zh-TW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faithful</a:t>
                      </a:r>
                      <a:endParaRPr kumimoji="0" lang="zh-TW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panose="020B0503020204020204" pitchFamily="34" charset="-122"/>
                      </a:endParaRPr>
                    </a:p>
                  </a:txBody>
                  <a:tcPr marL="91423" marR="91423" marT="45724" marB="45724" anchor="ctr"/>
                </a:tc>
              </a:tr>
              <a:tr h="6855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b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Unit 4</a:t>
                      </a:r>
                    </a:p>
                  </a:txBody>
                  <a:tcPr marL="91423" marR="91423" marT="45724" marB="45724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TW" sz="1600" b="1" kern="1200" dirty="0">
                          <a:solidFill>
                            <a:srgbClr val="FF33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My </a:t>
                      </a:r>
                      <a:r>
                        <a:rPr kumimoji="0" lang="en-US" altLang="zh-TW" sz="1600" b="1" kern="1200" dirty="0" smtClean="0">
                          <a:solidFill>
                            <a:srgbClr val="FF33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House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TW" sz="1600" b="1" kern="1200" dirty="0" smtClean="0">
                          <a:solidFill>
                            <a:srgbClr val="FF33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(</a:t>
                      </a:r>
                      <a:r>
                        <a:rPr kumimoji="0" lang="zh-TW" altLang="en-US" sz="1600" b="1" kern="1200" dirty="0" smtClean="0">
                          <a:solidFill>
                            <a:srgbClr val="FF33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家庭空間</a:t>
                      </a:r>
                      <a:r>
                        <a:rPr kumimoji="0" lang="en-US" altLang="zh-TW" sz="1600" b="1" kern="1200" dirty="0" smtClean="0">
                          <a:solidFill>
                            <a:srgbClr val="FF33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—</a:t>
                      </a:r>
                      <a:r>
                        <a:rPr kumimoji="0" lang="zh-TW" altLang="en-US" sz="1600" b="1" kern="1200" dirty="0" smtClean="0">
                          <a:solidFill>
                            <a:srgbClr val="FF33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客廳、廚房、浴室、臥房</a:t>
                      </a:r>
                      <a:r>
                        <a:rPr kumimoji="0" lang="en-US" altLang="zh-TW" sz="1600" b="1" kern="1200" dirty="0" smtClean="0">
                          <a:solidFill>
                            <a:srgbClr val="FF33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)</a:t>
                      </a:r>
                      <a:endParaRPr kumimoji="0" lang="en-US" altLang="zh-TW" sz="1600" b="1" kern="1200" dirty="0">
                        <a:solidFill>
                          <a:srgbClr val="FF3399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91423" marR="91423" marT="45724" marB="4572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0" lang="en-US" altLang="zh-TW" sz="1600" b="0" kern="1200" dirty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Ss </a:t>
                      </a:r>
                      <a:r>
                        <a:rPr kumimoji="0" lang="en-US" altLang="zh-TW" sz="1600" b="0" kern="1200" dirty="0" err="1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Tt</a:t>
                      </a:r>
                      <a:endParaRPr kumimoji="0" lang="en-US" altLang="zh-TW" sz="1600" b="0" kern="1200" dirty="0">
                        <a:solidFill>
                          <a:schemeClr val="dk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91435" marR="91435" marT="45715" marB="45715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TW" altLang="en-US" sz="1600" kern="120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好行為</a:t>
                      </a:r>
                      <a:r>
                        <a:rPr kumimoji="0" lang="en-US" altLang="zh-TW" sz="1600" kern="120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:</a:t>
                      </a:r>
                      <a:r>
                        <a:rPr kumimoji="0" lang="zh-TW" altLang="en-US" sz="1600" kern="120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團結合作</a:t>
                      </a:r>
                      <a:r>
                        <a:rPr kumimoji="0" lang="en-US" altLang="zh-TW" sz="1600" kern="120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Being </a:t>
                      </a:r>
                      <a:r>
                        <a:rPr kumimoji="0" lang="en-US" altLang="zh-TW" sz="1600" kern="1200" dirty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cooperate</a:t>
                      </a:r>
                      <a:endParaRPr kumimoji="0" lang="zh-TW" altLang="en-US" sz="1600" kern="1200" dirty="0">
                        <a:solidFill>
                          <a:schemeClr val="dk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panose="020B0503020204020204" pitchFamily="34" charset="-122"/>
                      </a:endParaRPr>
                    </a:p>
                  </a:txBody>
                  <a:tcPr marL="91423" marR="91423" marT="45724" marB="45724" anchor="ctr"/>
                </a:tc>
              </a:tr>
              <a:tr h="6855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b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Unit 5</a:t>
                      </a:r>
                    </a:p>
                  </a:txBody>
                  <a:tcPr marL="91423" marR="91423" marT="45724" marB="45724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TW" sz="1600" b="1" kern="1200" dirty="0">
                          <a:solidFill>
                            <a:srgbClr val="FF33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About the </a:t>
                      </a:r>
                      <a:r>
                        <a:rPr kumimoji="0" lang="en-US" altLang="zh-TW" sz="1600" b="1" kern="1200" dirty="0" smtClean="0">
                          <a:solidFill>
                            <a:srgbClr val="FF33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Weather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TW" sz="1600" b="1" kern="1200" dirty="0" smtClean="0">
                          <a:solidFill>
                            <a:srgbClr val="FF33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(</a:t>
                      </a:r>
                      <a:r>
                        <a:rPr kumimoji="0" lang="zh-TW" altLang="en-US" sz="1600" b="1" kern="1200" dirty="0" smtClean="0">
                          <a:solidFill>
                            <a:srgbClr val="FF33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天氣</a:t>
                      </a:r>
                      <a:r>
                        <a:rPr kumimoji="0" lang="en-US" altLang="zh-TW" sz="1600" b="1" kern="1200" dirty="0" smtClean="0">
                          <a:solidFill>
                            <a:srgbClr val="FF33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—</a:t>
                      </a:r>
                      <a:r>
                        <a:rPr kumimoji="0" lang="zh-TW" altLang="en-US" sz="1600" b="1" kern="1200" dirty="0" smtClean="0">
                          <a:solidFill>
                            <a:srgbClr val="FF33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陽光普照的、下雨的、颳風的、陰天的</a:t>
                      </a:r>
                      <a:r>
                        <a:rPr kumimoji="0" lang="en-US" altLang="zh-TW" sz="1600" b="1" kern="1200" dirty="0" smtClean="0">
                          <a:solidFill>
                            <a:srgbClr val="FF33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)</a:t>
                      </a:r>
                      <a:endParaRPr kumimoji="0" lang="en-US" altLang="zh-TW" sz="1600" b="1" kern="1200" dirty="0">
                        <a:solidFill>
                          <a:srgbClr val="FF3399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91423" marR="91423" marT="45724" marB="4572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b="0" dirty="0" err="1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Uu</a:t>
                      </a:r>
                      <a:r>
                        <a:rPr lang="en-US" altLang="zh-TW" sz="1600" b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Vv </a:t>
                      </a:r>
                      <a:r>
                        <a:rPr lang="en-US" altLang="zh-TW" sz="1600" b="0" dirty="0" err="1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Ww</a:t>
                      </a:r>
                      <a:endParaRPr lang="en-US" altLang="zh-TW" sz="1600" b="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35" marR="91435" marT="45715" marB="4571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kumimoji="0" lang="zh-TW" altLang="en-US" sz="1600" kern="1200" dirty="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彼此相愛</a:t>
                      </a:r>
                      <a:r>
                        <a:rPr kumimoji="0" lang="en-US" altLang="zh-TW" sz="1600" kern="1200" dirty="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:</a:t>
                      </a:r>
                      <a:r>
                        <a:rPr kumimoji="0" lang="zh-TW" altLang="en-US" sz="1600" kern="1200" dirty="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 體貼他人</a:t>
                      </a:r>
                      <a:r>
                        <a:rPr kumimoji="0" lang="en-US" altLang="zh-TW" sz="16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Being </a:t>
                      </a:r>
                      <a:r>
                        <a:rPr kumimoji="0" lang="en-US" altLang="zh-TW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considerate</a:t>
                      </a:r>
                      <a:endParaRPr kumimoji="0" lang="zh-TW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panose="020B0503020204020204" pitchFamily="34" charset="-122"/>
                      </a:endParaRPr>
                    </a:p>
                  </a:txBody>
                  <a:tcPr marL="91423" marR="91423" marT="45724" marB="45724" anchor="ctr"/>
                </a:tc>
              </a:tr>
              <a:tr h="6855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b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Unit 6</a:t>
                      </a:r>
                    </a:p>
                  </a:txBody>
                  <a:tcPr marL="91423" marR="91423" marT="45724" marB="45724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TW" sz="1600" b="1" kern="1200" dirty="0">
                          <a:solidFill>
                            <a:srgbClr val="FF33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The Four </a:t>
                      </a:r>
                      <a:r>
                        <a:rPr kumimoji="0" lang="en-US" altLang="zh-TW" sz="1600" b="1" kern="1200" dirty="0" smtClean="0">
                          <a:solidFill>
                            <a:srgbClr val="FF33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Seasons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TW" altLang="en-US" sz="1600" b="1" kern="1200" dirty="0" smtClean="0">
                          <a:solidFill>
                            <a:srgbClr val="FF33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（季節</a:t>
                      </a:r>
                      <a:r>
                        <a:rPr kumimoji="0" lang="en-US" altLang="zh-TW" sz="1600" b="1" kern="1200" dirty="0" smtClean="0">
                          <a:solidFill>
                            <a:srgbClr val="FF33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—</a:t>
                      </a:r>
                      <a:r>
                        <a:rPr kumimoji="0" lang="zh-TW" altLang="en-US" sz="1600" b="1" kern="1200" dirty="0" smtClean="0">
                          <a:solidFill>
                            <a:srgbClr val="FF339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春天、夏天、秋天、冬天）</a:t>
                      </a:r>
                      <a:endParaRPr kumimoji="0" lang="en-US" altLang="zh-TW" sz="1600" b="1" kern="1200" dirty="0">
                        <a:solidFill>
                          <a:srgbClr val="FF3399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91423" marR="91423" marT="45724" marB="45724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TW" sz="1600" b="0" kern="1200" dirty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Xx</a:t>
                      </a:r>
                      <a:r>
                        <a:rPr kumimoji="0" lang="zh-TW" altLang="en-US" sz="1600" b="0" kern="1200" baseline="0" dirty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 </a:t>
                      </a:r>
                      <a:r>
                        <a:rPr kumimoji="0" lang="en-US" altLang="zh-TW" sz="1600" b="0" dirty="0" err="1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Yy</a:t>
                      </a:r>
                      <a:r>
                        <a:rPr kumimoji="0" lang="en-US" altLang="zh-TW" sz="1600" b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kumimoji="0" lang="en-US" altLang="zh-TW" sz="1600" b="0" dirty="0" err="1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Zz</a:t>
                      </a:r>
                      <a:endParaRPr kumimoji="0" lang="zh-TW" altLang="en-US" sz="1600" b="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35" marR="91435" marT="45715" marB="45715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TW" altLang="en-US" sz="1600" kern="1200" dirty="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好行為</a:t>
                      </a:r>
                      <a:r>
                        <a:rPr kumimoji="0" lang="en-US" altLang="zh-TW" sz="1600" kern="1200" dirty="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:</a:t>
                      </a:r>
                      <a:r>
                        <a:rPr kumimoji="0" lang="zh-TW" altLang="en-US" sz="1600" kern="1200" dirty="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聽父母的話</a:t>
                      </a:r>
                      <a:r>
                        <a:rPr kumimoji="0" lang="en-US" altLang="zh-TW" sz="1600" kern="1200" dirty="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Listening </a:t>
                      </a:r>
                      <a:r>
                        <a:rPr kumimoji="0" lang="en-US" altLang="zh-TW" sz="1600" kern="1200" dirty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to</a:t>
                      </a:r>
                      <a:r>
                        <a:rPr kumimoji="0" lang="en-US" altLang="zh-TW" sz="1600" kern="1200" baseline="0" dirty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 parents</a:t>
                      </a:r>
                      <a:endParaRPr kumimoji="0" lang="zh-TW" altLang="en-US" sz="1600" kern="1200" dirty="0">
                        <a:solidFill>
                          <a:schemeClr val="dk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panose="020B0503020204020204" pitchFamily="34" charset="-122"/>
                      </a:endParaRPr>
                    </a:p>
                  </a:txBody>
                  <a:tcPr marL="91423" marR="91423" marT="45724" marB="45724" anchor="ctr"/>
                </a:tc>
              </a:tr>
            </a:tbl>
          </a:graphicData>
        </a:graphic>
      </p:graphicFrame>
      <p:sp>
        <p:nvSpPr>
          <p:cNvPr id="6" name="標題 1"/>
          <p:cNvSpPr txBox="1"/>
          <p:nvPr/>
        </p:nvSpPr>
        <p:spPr>
          <a:xfrm>
            <a:off x="1789043" y="393983"/>
            <a:ext cx="8878957" cy="1103513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ts val="3500"/>
              </a:lnSpc>
              <a:spcBef>
                <a:spcPts val="1800"/>
              </a:spcBef>
              <a:defRPr/>
            </a:pPr>
            <a:r>
              <a:rPr lang="zh-TW" altLang="en-US" sz="32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幼兒英語學習系統內容規劃 </a:t>
            </a:r>
            <a:r>
              <a:rPr lang="en-US" altLang="zh-TW" sz="32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Book 4</a:t>
            </a:r>
            <a:endParaRPr lang="zh-TW" altLang="en-US" sz="3200" b="1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GU5YTk2NWU3OTRhNTU0YjZlNWE0ODExMjY4YzM0MTg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3"/>
  <p:tag name="KSO_WM_UNIT_ID" val="diagram20191591_9*m_h_i*1_2_3"/>
  <p:tag name="KSO_WM_TEMPLATE_CATEGORY" val="diagram"/>
  <p:tag name="KSO_WM_TEMPLATE_INDEX" val="20191591"/>
  <p:tag name="KSO_WM_UNIT_LAYERLEVEL" val="1_1_1"/>
  <p:tag name="KSO_WM_TAG_VERSION" val="1.0"/>
  <p:tag name="KSO_WM_BEAUTIFY_FLAG" val="#wm#"/>
  <p:tag name="KSO_WM_UNIT_LINE_FORE_SCHEMECOLOR_INDEX" val="13"/>
  <p:tag name="KSO_WM_UNIT_LINE_FILL_TYPE" val="2"/>
  <p:tag name="KSO_WM_UNIT_USESOURCEFORMAT_APPLY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3"/>
  <p:tag name="KSO_WM_UNIT_ID" val="diagram20191591_9*m_h_i*1_3_3"/>
  <p:tag name="KSO_WM_TEMPLATE_CATEGORY" val="diagram"/>
  <p:tag name="KSO_WM_TEMPLATE_INDEX" val="20191591"/>
  <p:tag name="KSO_WM_UNIT_LAYERLEVEL" val="1_1_1"/>
  <p:tag name="KSO_WM_TAG_VERSION" val="1.0"/>
  <p:tag name="KSO_WM_BEAUTIFY_FLAG" val="#wm#"/>
  <p:tag name="KSO_WM_UNIT_LINE_FORE_SCHEMECOLOR_INDEX" val="13"/>
  <p:tag name="KSO_WM_UNIT_LINE_FILL_TYPE" val="2"/>
  <p:tag name="KSO_WM_UNIT_USESOURCEFORMAT_APPLY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1"/>
  <p:tag name="KSO_WM_UNIT_TIMELINE_EMPHASIS_ID" val="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191591_9*m_h_i*1_2_1"/>
  <p:tag name="KSO_WM_TEMPLATE_CATEGORY" val="diagram"/>
  <p:tag name="KSO_WM_TEMPLATE_INDEX" val="20191591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2"/>
  <p:tag name="KSO_WM_UNIT_TIMELINE_EMPHASIS_ID" val="2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20191591_9*m_h_i*1_2_2"/>
  <p:tag name="KSO_WM_TEMPLATE_CATEGORY" val="diagram"/>
  <p:tag name="KSO_WM_TEMPLATE_INDEX" val="20191591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3"/>
  <p:tag name="KSO_WM_UNIT_TIMELINE_EMPHASIS_ID" val="3"/>
  <p:tag name="KSO_WM_UNIT_PRESET_TEXT" val="简单地描述该时间点发生的一些事件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191591_9*m_h_f*1_2_1"/>
  <p:tag name="KSO_WM_TEMPLATE_CATEGORY" val="diagram"/>
  <p:tag name="KSO_WM_TEMPLATE_INDEX" val="2019159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4"/>
  <p:tag name="KSO_WM_UNIT_TIMELINE_EMPHASIS_ID" val="4"/>
  <p:tag name="KSO_WM_UNIT_ISCONTENTSTITLE" val="0"/>
  <p:tag name="KSO_WM_UNIT_PRESET_TEXT" val="B轮"/>
  <p:tag name="KSO_WM_UNIT_NOCLEAR" val="0"/>
  <p:tag name="KSO_WM_UNIT_VALUE" val="2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b"/>
  <p:tag name="KSO_WM_UNIT_INDEX" val="1_2_1"/>
  <p:tag name="KSO_WM_UNIT_ID" val="diagram20191591_9*m_h_b*1_2_1"/>
  <p:tag name="KSO_WM_TEMPLATE_CATEGORY" val="diagram"/>
  <p:tag name="KSO_WM_TEMPLATE_INDEX" val="20191591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5"/>
  <p:tag name="KSO_WM_UNIT_TIMELINE_EMPHASIS_ID" val="5"/>
  <p:tag name="KSO_WM_UNIT_ISCONTENTSTITLE" val="0"/>
  <p:tag name="KSO_WM_UNIT_PRESET_TEXT" val="1000W"/>
  <p:tag name="KSO_WM_UNIT_NOCLEAR" val="0"/>
  <p:tag name="KSO_WM_UNIT_VALUE" val="3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2_1"/>
  <p:tag name="KSO_WM_UNIT_ID" val="diagram20191591_9*m_h_a*1_2_1"/>
  <p:tag name="KSO_WM_TEMPLATE_CATEGORY" val="diagram"/>
  <p:tag name="KSO_WM_TEMPLATE_INDEX" val="20191591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1"/>
  <p:tag name="KSO_WM_UNIT_TIMELINE_EMPHASIS_ID" val="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20191591_9*m_h_i*1_3_1"/>
  <p:tag name="KSO_WM_TEMPLATE_CATEGORY" val="diagram"/>
  <p:tag name="KSO_WM_TEMPLATE_INDEX" val="20191591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2"/>
  <p:tag name="KSO_WM_UNIT_TIMELINE_EMPHASIS_ID" val="2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20191591_9*m_h_i*1_3_2"/>
  <p:tag name="KSO_WM_TEMPLATE_CATEGORY" val="diagram"/>
  <p:tag name="KSO_WM_TEMPLATE_INDEX" val="20191591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3"/>
  <p:tag name="KSO_WM_UNIT_TIMELINE_EMPHASIS_ID" val="3"/>
  <p:tag name="KSO_WM_UNIT_PRESET_TEXT" val="简单地描述该时间点发生的一些事件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20191591_9*m_h_f*1_3_1"/>
  <p:tag name="KSO_WM_TEMPLATE_CATEGORY" val="diagram"/>
  <p:tag name="KSO_WM_TEMPLATE_INDEX" val="2019159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4"/>
  <p:tag name="KSO_WM_UNIT_TIMELINE_EMPHASIS_ID" val="4"/>
  <p:tag name="KSO_WM_UNIT_ISCONTENTSTITLE" val="0"/>
  <p:tag name="KSO_WM_UNIT_PRESET_TEXT" val="C轮"/>
  <p:tag name="KSO_WM_UNIT_NOCLEAR" val="0"/>
  <p:tag name="KSO_WM_UNIT_VALUE" val="2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b"/>
  <p:tag name="KSO_WM_UNIT_INDEX" val="1_3_1"/>
  <p:tag name="KSO_WM_UNIT_ID" val="diagram20191591_9*m_h_b*1_3_1"/>
  <p:tag name="KSO_WM_TEMPLATE_CATEGORY" val="diagram"/>
  <p:tag name="KSO_WM_TEMPLATE_INDEX" val="20191591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5"/>
  <p:tag name="KSO_WM_UNIT_TIMELINE_EMPHASIS_ID" val="5"/>
  <p:tag name="KSO_WM_UNIT_ISCONTENTSTITLE" val="0"/>
  <p:tag name="KSO_WM_UNIT_PRESET_TEXT" val="2000W"/>
  <p:tag name="KSO_WM_UNIT_NOCLEAR" val="0"/>
  <p:tag name="KSO_WM_UNIT_VALUE" val="3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3_1"/>
  <p:tag name="KSO_WM_UNIT_ID" val="diagram20191591_9*m_h_a*1_3_1"/>
  <p:tag name="KSO_WM_TEMPLATE_CATEGORY" val="diagram"/>
  <p:tag name="KSO_WM_TEMPLATE_INDEX" val="20191591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f0e461e5-eb5f-4420-b461-800b5dbe56e9}"/>
  <p:tag name="TABLE_RECT" val="81.975*168.563*796.05*151.5"/>
  <p:tag name="TABLE_EMPHASIZE_COLOR" val="6579300"/>
  <p:tag name="TABLE_ONEKEY_SKIN_IDX" val="0"/>
  <p:tag name="TABLE_SKINIDX" val="-1"/>
  <p:tag name="TABLE_COLORIDX" val="l"/>
  <p:tag name="TABLE_ENDDRAG_ORIGIN_RECT" val="931*177"/>
  <p:tag name="TABLE_ENDDRAG_RECT" val="13*181*931*17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368.1763779527555,&quot;width&quot;:8479.428346456692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e6c8a3ac-de9d-4873-9c26-1810c2d085b9}"/>
  <p:tag name="TABLE_RECT" val="76.825*264.542*806.35*99.35"/>
  <p:tag name="TABLE_EMPHASIZE_COLOR" val="6579300"/>
  <p:tag name="TABLE_ONEKEY_SKIN_IDX" val="0"/>
  <p:tag name="TABLE_SKINIDX" val="-1"/>
  <p:tag name="TABLE_COLORIDX" val="l"/>
  <p:tag name="TABLE_ENDDRAG_ORIGIN_RECT" val="931*176"/>
  <p:tag name="TABLE_ENDDRAG_RECT" val="20*186*931*1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18781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1"/>
  <p:tag name="KSO_WM_UNIT_TIMELINE_EMPHASIS_ID" val="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20191591_9*m_h_i*1_1_1"/>
  <p:tag name="KSO_WM_TEMPLATE_CATEGORY" val="diagram"/>
  <p:tag name="KSO_WM_TEMPLATE_INDEX" val="20191591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2"/>
  <p:tag name="KSO_WM_UNIT_TIMELINE_EMPHASIS_ID" val="2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191591_9*m_h_i*1_1_2"/>
  <p:tag name="KSO_WM_TEMPLATE_CATEGORY" val="diagram"/>
  <p:tag name="KSO_WM_TEMPLATE_INDEX" val="20191591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3"/>
  <p:tag name="KSO_WM_UNIT_TIMELINE_EMPHASIS_ID" val="3"/>
  <p:tag name="KSO_WM_UNIT_PRESET_TEXT" val="简单地描述该时间点发生的一些事件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191591_9*m_h_f*1_1_1"/>
  <p:tag name="KSO_WM_TEMPLATE_CATEGORY" val="diagram"/>
  <p:tag name="KSO_WM_TEMPLATE_INDEX" val="2019159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4"/>
  <p:tag name="KSO_WM_UNIT_TIMELINE_EMPHASIS_ID" val="4"/>
  <p:tag name="KSO_WM_UNIT_ISCONTENTSTITLE" val="0"/>
  <p:tag name="KSO_WM_UNIT_PRESET_TEXT" val="A轮"/>
  <p:tag name="KSO_WM_UNIT_NOCLEAR" val="0"/>
  <p:tag name="KSO_WM_UNIT_VALUE" val="2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b"/>
  <p:tag name="KSO_WM_UNIT_INDEX" val="1_1_1"/>
  <p:tag name="KSO_WM_UNIT_ID" val="diagram20191591_9*m_h_b*1_1_1"/>
  <p:tag name="KSO_WM_TEMPLATE_CATEGORY" val="diagram"/>
  <p:tag name="KSO_WM_TEMPLATE_INDEX" val="20191591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IMELINE_IDINGROUP" val="5"/>
  <p:tag name="KSO_WM_UNIT_TIMELINE_EMPHASIS_ID" val="5"/>
  <p:tag name="KSO_WM_UNIT_ISCONTENTSTITLE" val="0"/>
  <p:tag name="KSO_WM_UNIT_PRESET_TEXT" val="500W"/>
  <p:tag name="KSO_WM_UNIT_NOCLEAR" val="0"/>
  <p:tag name="KSO_WM_UNIT_VALUE" val="3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91591_9*m_h_a*1_1_1"/>
  <p:tag name="KSO_WM_TEMPLATE_CATEGORY" val="diagram"/>
  <p:tag name="KSO_WM_TEMPLATE_INDEX" val="20191591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</p:tagLst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3079</Words>
  <Application>Microsoft Office PowerPoint</Application>
  <PresentationFormat>自訂</PresentationFormat>
  <Paragraphs>632</Paragraphs>
  <Slides>55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55</vt:i4>
      </vt:variant>
    </vt:vector>
  </HeadingPairs>
  <TitlesOfParts>
    <vt:vector size="56" baseType="lpstr">
      <vt:lpstr>Office 佈景主題</vt:lpstr>
      <vt:lpstr>教材介紹</vt:lpstr>
      <vt:lpstr>編輯理念</vt:lpstr>
      <vt:lpstr>教學特色：品格教育</vt:lpstr>
      <vt:lpstr>PowerPoint 簡報</vt:lpstr>
      <vt:lpstr>PowerPoint 簡報</vt:lpstr>
      <vt:lpstr>幼兒英語學習系統內容規劃 Book 1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Sample Unit Curriculum Structure (Class Book: Level 2 Unit 1) 學生本樣課內容呈現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Sample Unit Curriculum Structure (Activity Book: Level 2 Unit 1) 活動本樣課內容呈現</vt:lpstr>
      <vt:lpstr>PowerPoint 簡報</vt:lpstr>
      <vt:lpstr>PowerPoint 簡報</vt:lpstr>
      <vt:lpstr>PowerPoint 簡報</vt:lpstr>
      <vt:lpstr>PowerPoint 簡報</vt:lpstr>
      <vt:lpstr>PowerPoint 簡報</vt:lpstr>
      <vt:lpstr>Sample Unit Curriculum Structure (Reader: Level 2 Unit 1) 品格繪本樣課內容呈現</vt:lpstr>
      <vt:lpstr>PowerPoint 簡報</vt:lpstr>
      <vt:lpstr>教材配套</vt:lpstr>
      <vt:lpstr>Teacher’s resources (Theme Poster: Level 2 Unit 1) 教學主題海報教師資源呈現 </vt:lpstr>
      <vt:lpstr>PowerPoint 簡報</vt:lpstr>
      <vt:lpstr>PowerPoint 簡報</vt:lpstr>
      <vt:lpstr>一、數位學習網站</vt:lpstr>
      <vt:lpstr>網校教師資源庫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二﹑ KidsABC AR APP</vt:lpstr>
      <vt:lpstr>AR智慧情境教室</vt:lpstr>
      <vt:lpstr>AR 智慧情境教室 _For Kids</vt:lpstr>
      <vt:lpstr>AR 智慧情境牆面 </vt:lpstr>
      <vt:lpstr>AR 智慧情境教室 _For Kids</vt:lpstr>
      <vt:lpstr>一月一主題活動 規劃說明</vt:lpstr>
      <vt:lpstr>PowerPoint 簡報</vt:lpstr>
      <vt:lpstr>PowerPoint 簡報</vt:lpstr>
      <vt:lpstr>雙語智慧校園APP </vt:lpstr>
      <vt:lpstr>服務內容 </vt:lpstr>
      <vt:lpstr>幼兒最重要的事</vt:lpstr>
      <vt:lpstr>    合作方案介紹    </vt:lpstr>
      <vt:lpstr>教材配套及定價</vt:lpstr>
      <vt:lpstr>授權園 (小招+AR牆面授權)</vt:lpstr>
      <vt:lpstr>合作方案</vt:lpstr>
      <vt:lpstr>教材配套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0811_vpn</dc:creator>
  <cp:lastModifiedBy>0828</cp:lastModifiedBy>
  <cp:revision>64</cp:revision>
  <dcterms:created xsi:type="dcterms:W3CDTF">2023-04-10T07:33:00Z</dcterms:created>
  <dcterms:modified xsi:type="dcterms:W3CDTF">2025-05-09T09:13:53Z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7B31642E40AB408BA91111316AC62035_12</vt:lpwstr>
  </property>
  <property fmtid="{D5CDD505-2E9C-101B-9397-08002B2CF9AE}" pid="3" name="KSOProductBuildVer">
    <vt:lpwstr>2052-12.1.0.17827</vt:lpwstr>
  </property>
</Properties>
</file>